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87" r:id="rId4"/>
    <p:sldId id="259" r:id="rId5"/>
    <p:sldId id="289" r:id="rId6"/>
    <p:sldId id="288" r:id="rId7"/>
    <p:sldId id="263" r:id="rId8"/>
    <p:sldId id="266" r:id="rId9"/>
    <p:sldId id="265" r:id="rId10"/>
    <p:sldId id="290" r:id="rId11"/>
    <p:sldId id="275" r:id="rId12"/>
    <p:sldId id="268" r:id="rId13"/>
    <p:sldId id="271" r:id="rId14"/>
    <p:sldId id="272" r:id="rId15"/>
    <p:sldId id="273" r:id="rId16"/>
    <p:sldId id="274" r:id="rId17"/>
    <p:sldId id="269" r:id="rId18"/>
    <p:sldId id="295" r:id="rId19"/>
    <p:sldId id="296" r:id="rId20"/>
    <p:sldId id="276" r:id="rId21"/>
    <p:sldId id="277" r:id="rId22"/>
    <p:sldId id="278" r:id="rId23"/>
    <p:sldId id="279" r:id="rId24"/>
    <p:sldId id="280" r:id="rId25"/>
    <p:sldId id="282" r:id="rId26"/>
    <p:sldId id="281" r:id="rId27"/>
    <p:sldId id="283" r:id="rId28"/>
    <p:sldId id="284" r:id="rId29"/>
    <p:sldId id="285" r:id="rId30"/>
    <p:sldId id="286" r:id="rId31"/>
    <p:sldId id="300" r:id="rId32"/>
    <p:sldId id="301" r:id="rId33"/>
    <p:sldId id="303" r:id="rId34"/>
    <p:sldId id="304" r:id="rId35"/>
  </p:sldIdLst>
  <p:sldSz cx="9144000" cy="6858000" type="screen4x3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 pośredni 2 — Ak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93D81CF-94F2-401A-BA57-92F5A7B2D0C5}" styleName="Styl pośredni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Styl pośredni 1 — Ak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Styl pośredni 1 — Ak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1314" y="19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88C7A3-8E66-47F5-9638-497B19A91677}" type="datetimeFigureOut">
              <a:rPr lang="pl-PL" smtClean="0"/>
              <a:pPr/>
              <a:t>2016-10-13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356249-F5EB-48B3-B3E0-6BE89D9E6DB2}" type="slidenum">
              <a:rPr lang="pl-PL" smtClean="0"/>
              <a:pPr/>
              <a:t>‹#›</a:t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 smtClean="0"/>
              <a:t>Kliknij, aby edytować styl wzorca tytułu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21E02-25CB-4963-84BC-0813985E7D90}" type="datetimeFigureOut">
              <a:rPr lang="pl-PL" smtClean="0"/>
              <a:pPr/>
              <a:t>2016-10-13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 wzorca tytułu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21E02-25CB-4963-84BC-0813985E7D90}" type="datetimeFigureOut">
              <a:rPr lang="pl-PL" smtClean="0"/>
              <a:pPr/>
              <a:t>2016-10-13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l-PL" smtClean="0"/>
              <a:t>Kliknij, aby edytować styl wzorca tytułu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21E02-25CB-4963-84BC-0813985E7D90}" type="datetimeFigureOut">
              <a:rPr lang="pl-PL" smtClean="0"/>
              <a:pPr/>
              <a:t>2016-10-13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 wzorca tytułu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21E02-25CB-4963-84BC-0813985E7D90}" type="datetimeFigureOut">
              <a:rPr lang="pl-PL" smtClean="0"/>
              <a:pPr/>
              <a:t>2016-10-13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 wzorca tytułu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21E02-25CB-4963-84BC-0813985E7D90}" type="datetimeFigureOut">
              <a:rPr lang="pl-PL" smtClean="0"/>
              <a:pPr/>
              <a:t>2016-10-13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 wzorca tytułu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21E02-25CB-4963-84BC-0813985E7D90}" type="datetimeFigureOut">
              <a:rPr lang="pl-PL" smtClean="0"/>
              <a:pPr/>
              <a:t>2016-10-13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 wzorca tytułu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21E02-25CB-4963-84BC-0813985E7D90}" type="datetimeFigureOut">
              <a:rPr lang="pl-PL" smtClean="0"/>
              <a:pPr/>
              <a:t>2016-10-13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 wzorca tytułu</a:t>
            </a: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21E02-25CB-4963-84BC-0813985E7D90}" type="datetimeFigureOut">
              <a:rPr lang="pl-PL" smtClean="0"/>
              <a:pPr/>
              <a:t>2016-10-13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21E02-25CB-4963-84BC-0813985E7D90}" type="datetimeFigureOut">
              <a:rPr lang="pl-PL" smtClean="0"/>
              <a:pPr/>
              <a:t>2016-10-13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 wzorca tytułu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21E02-25CB-4963-84BC-0813985E7D90}" type="datetimeFigureOut">
              <a:rPr lang="pl-PL" smtClean="0"/>
              <a:pPr/>
              <a:t>2016-10-13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 wzorca tytułu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21E02-25CB-4963-84BC-0813985E7D90}" type="datetimeFigureOut">
              <a:rPr lang="pl-PL" smtClean="0"/>
              <a:pPr/>
              <a:t>2016-10-13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 wzorca tytułu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21E02-25CB-4963-84BC-0813985E7D90}" type="datetimeFigureOut">
              <a:rPr lang="pl-PL" smtClean="0"/>
              <a:pPr/>
              <a:t>2016-10-13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B7C76-EFF2-4CD8-A475-4750F11B4BC6}" type="slidenum">
              <a:rPr lang="pl-PL" smtClean="0"/>
              <a:pPr/>
              <a:t>‹#›</a:t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 smtClean="0"/>
              <a:t>Is</a:t>
            </a:r>
            <a:r>
              <a:rPr lang="pl-PL" dirty="0" smtClean="0"/>
              <a:t> </a:t>
            </a:r>
            <a:r>
              <a:rPr lang="pl-PL" dirty="0" err="1" smtClean="0"/>
              <a:t>forest</a:t>
            </a:r>
            <a:r>
              <a:rPr lang="pl-PL" dirty="0" smtClean="0"/>
              <a:t> a </a:t>
            </a:r>
            <a:r>
              <a:rPr lang="pl-PL" dirty="0" err="1" smtClean="0"/>
              <a:t>pharmacy</a:t>
            </a:r>
            <a:r>
              <a:rPr lang="pl-PL" dirty="0" smtClean="0"/>
              <a:t>?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smtClean="0"/>
              <a:t>Marcin K. Dyderski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395536" y="4797152"/>
            <a:ext cx="8208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pl-PL" dirty="0" err="1" smtClean="0"/>
              <a:t>Institute</a:t>
            </a:r>
            <a:r>
              <a:rPr lang="pl-PL" dirty="0" smtClean="0"/>
              <a:t> of </a:t>
            </a:r>
            <a:r>
              <a:rPr lang="pl-PL" dirty="0" err="1" smtClean="0"/>
              <a:t>Dendrology</a:t>
            </a:r>
            <a:r>
              <a:rPr lang="pl-PL" dirty="0" smtClean="0"/>
              <a:t>, </a:t>
            </a:r>
            <a:r>
              <a:rPr lang="pl-PL" dirty="0" err="1" smtClean="0"/>
              <a:t>Polish</a:t>
            </a:r>
            <a:r>
              <a:rPr lang="pl-PL" dirty="0" smtClean="0"/>
              <a:t> </a:t>
            </a:r>
            <a:r>
              <a:rPr lang="pl-PL" dirty="0" err="1" smtClean="0"/>
              <a:t>Academy</a:t>
            </a:r>
            <a:r>
              <a:rPr lang="pl-PL" dirty="0" smtClean="0"/>
              <a:t> of Sciences</a:t>
            </a:r>
          </a:p>
          <a:p>
            <a:pPr marL="342900" indent="-342900">
              <a:buAutoNum type="arabicPeriod"/>
            </a:pPr>
            <a:r>
              <a:rPr lang="pl-PL" dirty="0" smtClean="0"/>
              <a:t>Poznań </a:t>
            </a:r>
            <a:r>
              <a:rPr lang="pl-PL" dirty="0" err="1" smtClean="0"/>
              <a:t>University</a:t>
            </a:r>
            <a:r>
              <a:rPr lang="pl-PL" dirty="0" smtClean="0"/>
              <a:t> of Life Sciences, Department of </a:t>
            </a:r>
            <a:r>
              <a:rPr lang="pl-PL" dirty="0" err="1" smtClean="0"/>
              <a:t>Game</a:t>
            </a:r>
            <a:r>
              <a:rPr lang="pl-PL" dirty="0" smtClean="0"/>
              <a:t> Management and </a:t>
            </a:r>
            <a:r>
              <a:rPr lang="pl-PL" dirty="0" err="1" smtClean="0"/>
              <a:t>Forest</a:t>
            </a:r>
            <a:r>
              <a:rPr lang="pl-PL" dirty="0" smtClean="0"/>
              <a:t> </a:t>
            </a:r>
            <a:r>
              <a:rPr lang="pl-PL" dirty="0" err="1" smtClean="0"/>
              <a:t>Protection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683568" y="5805264"/>
            <a:ext cx="5432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scientific </a:t>
            </a:r>
            <a:r>
              <a:rPr lang="pl-PL" dirty="0" err="1" smtClean="0"/>
              <a:t>supervisor</a:t>
            </a:r>
            <a:r>
              <a:rPr lang="pl-PL" dirty="0" smtClean="0"/>
              <a:t>: </a:t>
            </a:r>
            <a:r>
              <a:rPr lang="pl-PL" dirty="0" err="1" smtClean="0"/>
              <a:t>dr</a:t>
            </a:r>
            <a:r>
              <a:rPr lang="pl-PL" dirty="0" smtClean="0"/>
              <a:t>. Andrzej M. Jagodziński</a:t>
            </a:r>
            <a:endParaRPr lang="pl-P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Multiple</a:t>
            </a:r>
            <a:r>
              <a:rPr lang="pl-PL" dirty="0" smtClean="0"/>
              <a:t> </a:t>
            </a:r>
            <a:r>
              <a:rPr lang="pl-PL" dirty="0" err="1" smtClean="0"/>
              <a:t>comparisons</a:t>
            </a:r>
            <a:r>
              <a:rPr lang="pl-PL" dirty="0" smtClean="0"/>
              <a:t>?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 smtClean="0"/>
              <a:t>each</a:t>
            </a:r>
            <a:r>
              <a:rPr lang="pl-PL" dirty="0" smtClean="0"/>
              <a:t> </a:t>
            </a:r>
            <a:r>
              <a:rPr lang="pl-PL" dirty="0" err="1" smtClean="0"/>
              <a:t>species</a:t>
            </a:r>
            <a:r>
              <a:rPr lang="pl-PL" dirty="0" smtClean="0"/>
              <a:t> </a:t>
            </a:r>
            <a:r>
              <a:rPr lang="pl-PL" dirty="0" err="1" smtClean="0"/>
              <a:t>is</a:t>
            </a:r>
            <a:r>
              <a:rPr lang="pl-PL" dirty="0" smtClean="0"/>
              <a:t> a </a:t>
            </a:r>
            <a:r>
              <a:rPr lang="pl-PL" dirty="0" err="1" smtClean="0"/>
              <a:t>separate</a:t>
            </a:r>
            <a:r>
              <a:rPr lang="pl-PL" dirty="0" smtClean="0"/>
              <a:t> story</a:t>
            </a:r>
          </a:p>
          <a:p>
            <a:r>
              <a:rPr lang="pl-PL" dirty="0" err="1" smtClean="0"/>
              <a:t>due</a:t>
            </a:r>
            <a:r>
              <a:rPr lang="pl-PL" dirty="0" smtClean="0"/>
              <a:t> to </a:t>
            </a:r>
            <a:r>
              <a:rPr lang="pl-PL" dirty="0" err="1" smtClean="0"/>
              <a:t>different</a:t>
            </a:r>
            <a:r>
              <a:rPr lang="pl-PL" dirty="0" smtClean="0"/>
              <a:t> life </a:t>
            </a:r>
            <a:r>
              <a:rPr lang="pl-PL" dirty="0" err="1" smtClean="0"/>
              <a:t>strategies</a:t>
            </a:r>
            <a:endParaRPr lang="pl-PL" dirty="0"/>
          </a:p>
        </p:txBody>
      </p:sp>
      <p:pic>
        <p:nvPicPr>
          <p:cNvPr id="4" name="Obraz 3" descr="gajowiecfb.jpg"/>
          <p:cNvPicPr>
            <a:picLocks noChangeAspect="1"/>
          </p:cNvPicPr>
          <p:nvPr/>
        </p:nvPicPr>
        <p:blipFill>
          <a:blip r:embed="rId2" cstate="print"/>
          <a:srcRect t="7954"/>
          <a:stretch>
            <a:fillRect/>
          </a:stretch>
        </p:blipFill>
        <p:spPr>
          <a:xfrm>
            <a:off x="683568" y="3140968"/>
            <a:ext cx="2715766" cy="3332990"/>
          </a:xfrm>
          <a:prstGeom prst="rect">
            <a:avLst/>
          </a:prstGeom>
        </p:spPr>
      </p:pic>
      <p:pic>
        <p:nvPicPr>
          <p:cNvPr id="5" name="Obraz 4" descr="P329042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79912" y="3140968"/>
            <a:ext cx="4427984" cy="33209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Caution</a:t>
            </a:r>
            <a:r>
              <a:rPr lang="pl-PL" dirty="0" smtClean="0"/>
              <a:t> </a:t>
            </a:r>
            <a:r>
              <a:rPr lang="pl-PL" dirty="0" err="1" smtClean="0"/>
              <a:t>needed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 smtClean="0"/>
              <a:t>always</a:t>
            </a:r>
            <a:r>
              <a:rPr lang="pl-PL" dirty="0" smtClean="0"/>
              <a:t> plot </a:t>
            </a:r>
            <a:r>
              <a:rPr lang="pl-PL" dirty="0" err="1" smtClean="0"/>
              <a:t>your</a:t>
            </a:r>
            <a:r>
              <a:rPr lang="pl-PL" dirty="0" smtClean="0"/>
              <a:t> data </a:t>
            </a:r>
            <a:r>
              <a:rPr lang="pl-PL" b="1" dirty="0" err="1" smtClean="0"/>
              <a:t>before</a:t>
            </a:r>
            <a:r>
              <a:rPr lang="pl-PL" b="1" dirty="0" smtClean="0"/>
              <a:t> </a:t>
            </a:r>
            <a:r>
              <a:rPr lang="pl-PL" dirty="0" err="1" smtClean="0"/>
              <a:t>cleaning</a:t>
            </a:r>
            <a:endParaRPr lang="pl-PL" dirty="0" smtClean="0"/>
          </a:p>
          <a:p>
            <a:r>
              <a:rPr lang="pl-PL" dirty="0" err="1" smtClean="0"/>
              <a:t>knowledge</a:t>
            </a:r>
            <a:r>
              <a:rPr lang="pl-PL" dirty="0" smtClean="0"/>
              <a:t> </a:t>
            </a:r>
            <a:r>
              <a:rPr lang="pl-PL" dirty="0" err="1" smtClean="0"/>
              <a:t>about</a:t>
            </a:r>
            <a:r>
              <a:rPr lang="pl-PL" dirty="0" smtClean="0"/>
              <a:t> </a:t>
            </a:r>
            <a:r>
              <a:rPr lang="pl-PL" dirty="0" err="1" smtClean="0"/>
              <a:t>range</a:t>
            </a:r>
            <a:r>
              <a:rPr lang="pl-PL" dirty="0" smtClean="0"/>
              <a:t> of </a:t>
            </a:r>
            <a:r>
              <a:rPr lang="pl-PL" dirty="0" err="1" smtClean="0"/>
              <a:t>variables</a:t>
            </a:r>
            <a:endParaRPr lang="pl-PL" dirty="0" smtClean="0"/>
          </a:p>
          <a:p>
            <a:pPr lvl="1"/>
            <a:r>
              <a:rPr lang="pl-PL" dirty="0" err="1" smtClean="0"/>
              <a:t>come</a:t>
            </a:r>
            <a:r>
              <a:rPr lang="pl-PL" dirty="0" smtClean="0"/>
              <a:t> </a:t>
            </a:r>
            <a:r>
              <a:rPr lang="pl-PL" dirty="0" err="1" smtClean="0"/>
              <a:t>from</a:t>
            </a:r>
            <a:r>
              <a:rPr lang="pl-PL" dirty="0" smtClean="0"/>
              <a:t> field and lab </a:t>
            </a:r>
            <a:r>
              <a:rPr lang="pl-PL" dirty="0" err="1" smtClean="0"/>
              <a:t>work</a:t>
            </a:r>
            <a:endParaRPr lang="pl-PL" dirty="0" smtClean="0"/>
          </a:p>
          <a:p>
            <a:pPr lvl="1"/>
            <a:r>
              <a:rPr lang="pl-PL" dirty="0" smtClean="0"/>
              <a:t>and </a:t>
            </a:r>
            <a:r>
              <a:rPr lang="pl-PL" dirty="0" err="1" smtClean="0"/>
              <a:t>lead</a:t>
            </a:r>
            <a:r>
              <a:rPr lang="pl-PL" dirty="0" smtClean="0"/>
              <a:t> to </a:t>
            </a:r>
            <a:r>
              <a:rPr lang="pl-PL" dirty="0" err="1" smtClean="0"/>
              <a:t>answer</a:t>
            </a:r>
            <a:r>
              <a:rPr lang="pl-PL" dirty="0" smtClean="0"/>
              <a:t> </a:t>
            </a:r>
            <a:r>
              <a:rPr lang="pl-PL" dirty="0" err="1" smtClean="0"/>
              <a:t>whether</a:t>
            </a:r>
            <a:r>
              <a:rPr lang="pl-PL" dirty="0" smtClean="0"/>
              <a:t> </a:t>
            </a:r>
            <a:r>
              <a:rPr lang="pl-PL" dirty="0" err="1" smtClean="0"/>
              <a:t>it</a:t>
            </a:r>
            <a:r>
              <a:rPr lang="pl-PL" dirty="0" smtClean="0"/>
              <a:t> </a:t>
            </a:r>
            <a:r>
              <a:rPr lang="pl-PL" dirty="0" err="1" smtClean="0"/>
              <a:t>is</a:t>
            </a:r>
            <a:r>
              <a:rPr lang="pl-PL" dirty="0" smtClean="0"/>
              <a:t> a </a:t>
            </a:r>
            <a:r>
              <a:rPr lang="pl-PL" dirty="0" err="1" smtClean="0"/>
              <a:t>mistake</a:t>
            </a:r>
            <a:r>
              <a:rPr lang="pl-PL" dirty="0" smtClean="0"/>
              <a:t> </a:t>
            </a:r>
            <a:r>
              <a:rPr lang="pl-PL" dirty="0" err="1" smtClean="0"/>
              <a:t>or</a:t>
            </a:r>
            <a:r>
              <a:rPr lang="pl-PL" dirty="0" smtClean="0"/>
              <a:t> natural </a:t>
            </a:r>
            <a:r>
              <a:rPr lang="pl-PL" dirty="0" err="1" smtClean="0"/>
              <a:t>variability</a:t>
            </a:r>
            <a:endParaRPr lang="pl-PL" dirty="0" smtClean="0"/>
          </a:p>
          <a:p>
            <a:pPr lvl="1"/>
            <a:r>
              <a:rPr lang="pl-PL" dirty="0" err="1" smtClean="0"/>
              <a:t>thus</a:t>
            </a:r>
            <a:r>
              <a:rPr lang="pl-PL" dirty="0" smtClean="0"/>
              <a:t> we </a:t>
            </a:r>
            <a:r>
              <a:rPr lang="pl-PL" dirty="0" err="1" smtClean="0"/>
              <a:t>need</a:t>
            </a:r>
            <a:r>
              <a:rPr lang="pl-PL" dirty="0" smtClean="0"/>
              <a:t> to </a:t>
            </a:r>
            <a:r>
              <a:rPr lang="pl-PL" dirty="0" err="1" smtClean="0"/>
              <a:t>caution</a:t>
            </a:r>
            <a:r>
              <a:rPr lang="pl-PL" dirty="0" smtClean="0"/>
              <a:t> and </a:t>
            </a:r>
            <a:r>
              <a:rPr lang="pl-PL" dirty="0" err="1" smtClean="0"/>
              <a:t>put</a:t>
            </a:r>
            <a:r>
              <a:rPr lang="pl-PL" dirty="0" smtClean="0"/>
              <a:t> </a:t>
            </a:r>
            <a:r>
              <a:rPr lang="pl-PL" dirty="0" err="1" smtClean="0"/>
              <a:t>effort</a:t>
            </a:r>
            <a:r>
              <a:rPr lang="pl-PL" dirty="0" smtClean="0"/>
              <a:t> </a:t>
            </a:r>
            <a:r>
              <a:rPr lang="pl-PL" dirty="0" err="1" smtClean="0"/>
              <a:t>into</a:t>
            </a:r>
            <a:r>
              <a:rPr lang="pl-PL" dirty="0" smtClean="0"/>
              <a:t> </a:t>
            </a:r>
            <a:r>
              <a:rPr lang="pl-PL" dirty="0" err="1" smtClean="0"/>
              <a:t>proper</a:t>
            </a:r>
            <a:r>
              <a:rPr lang="pl-PL" dirty="0" smtClean="0"/>
              <a:t> </a:t>
            </a:r>
            <a:r>
              <a:rPr lang="pl-PL" dirty="0" err="1" smtClean="0"/>
              <a:t>measurements</a:t>
            </a:r>
            <a:endParaRPr lang="pl-P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pl-PL" sz="3800" dirty="0" smtClean="0"/>
              <a:t>Natural </a:t>
            </a:r>
            <a:r>
              <a:rPr lang="pl-PL" sz="3800" dirty="0" err="1" smtClean="0"/>
              <a:t>regeneration</a:t>
            </a:r>
            <a:r>
              <a:rPr lang="pl-PL" sz="3800" dirty="0" smtClean="0"/>
              <a:t> – zero problem?</a:t>
            </a:r>
            <a:endParaRPr lang="pl-PL" sz="3800" dirty="0"/>
          </a:p>
        </p:txBody>
      </p:sp>
      <p:pic>
        <p:nvPicPr>
          <p:cNvPr id="5" name="Symbol zastępczy zawartości 4" descr="P7201109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 smtClean="0"/>
              <a:t>Case</a:t>
            </a:r>
            <a:r>
              <a:rPr lang="pl-PL" dirty="0" smtClean="0"/>
              <a:t> </a:t>
            </a:r>
            <a:r>
              <a:rPr lang="pl-PL" dirty="0" err="1" smtClean="0"/>
              <a:t>study</a:t>
            </a:r>
            <a:r>
              <a:rPr lang="pl-PL" dirty="0" smtClean="0"/>
              <a:t> – Rogów Arboretum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 smtClean="0"/>
              <a:t>invasive</a:t>
            </a:r>
            <a:r>
              <a:rPr lang="pl-PL" dirty="0" smtClean="0"/>
              <a:t> </a:t>
            </a:r>
            <a:r>
              <a:rPr lang="pl-PL" dirty="0" err="1" smtClean="0"/>
              <a:t>black</a:t>
            </a:r>
            <a:r>
              <a:rPr lang="pl-PL" dirty="0" smtClean="0"/>
              <a:t> cherry</a:t>
            </a:r>
          </a:p>
          <a:p>
            <a:r>
              <a:rPr lang="pl-PL" dirty="0" smtClean="0"/>
              <a:t>20,843 </a:t>
            </a:r>
            <a:r>
              <a:rPr lang="pl-PL" dirty="0" err="1" smtClean="0"/>
              <a:t>counted</a:t>
            </a:r>
            <a:r>
              <a:rPr lang="pl-PL" dirty="0" smtClean="0"/>
              <a:t> </a:t>
            </a:r>
            <a:r>
              <a:rPr lang="pl-PL" dirty="0" err="1" smtClean="0"/>
              <a:t>plants</a:t>
            </a:r>
            <a:endParaRPr lang="pl-PL" dirty="0" smtClean="0"/>
          </a:p>
          <a:p>
            <a:r>
              <a:rPr lang="pl-PL" dirty="0" err="1" smtClean="0"/>
              <a:t>few</a:t>
            </a:r>
            <a:r>
              <a:rPr lang="pl-PL" dirty="0" smtClean="0"/>
              <a:t> </a:t>
            </a:r>
            <a:r>
              <a:rPr lang="pl-PL" dirty="0" err="1" smtClean="0"/>
              <a:t>explanatory</a:t>
            </a:r>
            <a:r>
              <a:rPr lang="pl-PL" dirty="0" smtClean="0"/>
              <a:t> </a:t>
            </a:r>
            <a:r>
              <a:rPr lang="pl-PL" dirty="0" err="1" smtClean="0"/>
              <a:t>variables</a:t>
            </a:r>
            <a:r>
              <a:rPr lang="pl-PL" dirty="0" smtClean="0"/>
              <a:t>:</a:t>
            </a:r>
          </a:p>
          <a:p>
            <a:pPr lvl="1"/>
            <a:r>
              <a:rPr lang="pl-PL" dirty="0" err="1" smtClean="0"/>
              <a:t>distance</a:t>
            </a:r>
            <a:r>
              <a:rPr lang="pl-PL" dirty="0" smtClean="0"/>
              <a:t> </a:t>
            </a:r>
            <a:r>
              <a:rPr lang="pl-PL" dirty="0" err="1" smtClean="0"/>
              <a:t>from</a:t>
            </a:r>
            <a:r>
              <a:rPr lang="pl-PL" dirty="0" smtClean="0"/>
              <a:t> </a:t>
            </a:r>
            <a:r>
              <a:rPr lang="pl-PL" dirty="0" err="1" smtClean="0"/>
              <a:t>the</a:t>
            </a:r>
            <a:r>
              <a:rPr lang="pl-PL" dirty="0" smtClean="0"/>
              <a:t> </a:t>
            </a:r>
            <a:r>
              <a:rPr lang="pl-PL" dirty="0" err="1" smtClean="0"/>
              <a:t>seed</a:t>
            </a:r>
            <a:r>
              <a:rPr lang="pl-PL" dirty="0" smtClean="0"/>
              <a:t> </a:t>
            </a:r>
            <a:r>
              <a:rPr lang="pl-PL" dirty="0" err="1" smtClean="0"/>
              <a:t>source</a:t>
            </a:r>
            <a:endParaRPr lang="pl-PL" dirty="0" smtClean="0"/>
          </a:p>
          <a:p>
            <a:pPr lvl="1"/>
            <a:r>
              <a:rPr lang="pl-PL" dirty="0" err="1" smtClean="0"/>
              <a:t>type</a:t>
            </a:r>
            <a:r>
              <a:rPr lang="pl-PL" dirty="0" smtClean="0"/>
              <a:t> of </a:t>
            </a:r>
            <a:r>
              <a:rPr lang="pl-PL" dirty="0" err="1" smtClean="0"/>
              <a:t>tree</a:t>
            </a:r>
            <a:r>
              <a:rPr lang="pl-PL" dirty="0" smtClean="0"/>
              <a:t> stand</a:t>
            </a:r>
          </a:p>
          <a:p>
            <a:pPr lvl="1"/>
            <a:endParaRPr lang="pl-PL" dirty="0"/>
          </a:p>
        </p:txBody>
      </p:sp>
      <p:pic>
        <p:nvPicPr>
          <p:cNvPr id="4" name="Obraz 3" descr="100_267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5830713" y="3034383"/>
            <a:ext cx="3675262" cy="24482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Problem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251520" y="1124744"/>
            <a:ext cx="3888432" cy="5400600"/>
          </a:xfrm>
        </p:spPr>
        <p:txBody>
          <a:bodyPr>
            <a:normAutofit/>
          </a:bodyPr>
          <a:lstStyle/>
          <a:p>
            <a:r>
              <a:rPr lang="pl-PL" dirty="0" err="1" smtClean="0"/>
              <a:t>how</a:t>
            </a:r>
            <a:r>
              <a:rPr lang="pl-PL" dirty="0" smtClean="0"/>
              <a:t> </a:t>
            </a:r>
            <a:r>
              <a:rPr lang="pl-PL" dirty="0" err="1" smtClean="0"/>
              <a:t>type</a:t>
            </a:r>
            <a:r>
              <a:rPr lang="pl-PL" dirty="0" smtClean="0"/>
              <a:t> of </a:t>
            </a:r>
            <a:r>
              <a:rPr lang="pl-PL" dirty="0" err="1" smtClean="0"/>
              <a:t>tree</a:t>
            </a:r>
            <a:r>
              <a:rPr lang="pl-PL" dirty="0" smtClean="0"/>
              <a:t> stand </a:t>
            </a:r>
            <a:r>
              <a:rPr lang="pl-PL" dirty="0" err="1" smtClean="0"/>
              <a:t>modifies</a:t>
            </a:r>
            <a:r>
              <a:rPr lang="pl-PL" dirty="0" smtClean="0"/>
              <a:t> </a:t>
            </a:r>
            <a:r>
              <a:rPr lang="pl-PL" dirty="0" err="1" smtClean="0"/>
              <a:t>relationship</a:t>
            </a:r>
            <a:r>
              <a:rPr lang="pl-PL" dirty="0" smtClean="0"/>
              <a:t> </a:t>
            </a:r>
            <a:r>
              <a:rPr lang="pl-PL" dirty="0" err="1" smtClean="0"/>
              <a:t>between</a:t>
            </a:r>
            <a:r>
              <a:rPr lang="pl-PL" dirty="0" smtClean="0"/>
              <a:t> </a:t>
            </a:r>
            <a:r>
              <a:rPr lang="pl-PL" dirty="0" err="1" smtClean="0"/>
              <a:t>distance</a:t>
            </a:r>
            <a:r>
              <a:rPr lang="pl-PL" dirty="0" smtClean="0"/>
              <a:t> </a:t>
            </a:r>
            <a:r>
              <a:rPr lang="pl-PL" dirty="0" err="1" smtClean="0"/>
              <a:t>from</a:t>
            </a:r>
            <a:r>
              <a:rPr lang="pl-PL" dirty="0" smtClean="0"/>
              <a:t> </a:t>
            </a:r>
            <a:r>
              <a:rPr lang="pl-PL" dirty="0" err="1" smtClean="0"/>
              <a:t>seed</a:t>
            </a:r>
            <a:r>
              <a:rPr lang="pl-PL" dirty="0" smtClean="0"/>
              <a:t> </a:t>
            </a:r>
            <a:r>
              <a:rPr lang="pl-PL" dirty="0" err="1" smtClean="0"/>
              <a:t>source</a:t>
            </a:r>
            <a:r>
              <a:rPr lang="pl-PL" dirty="0" smtClean="0"/>
              <a:t> and </a:t>
            </a:r>
            <a:r>
              <a:rPr lang="pl-PL" dirty="0" err="1" smtClean="0"/>
              <a:t>density</a:t>
            </a:r>
            <a:r>
              <a:rPr lang="pl-PL" dirty="0" smtClean="0"/>
              <a:t> of </a:t>
            </a:r>
            <a:r>
              <a:rPr lang="pl-PL" dirty="0" err="1" smtClean="0"/>
              <a:t>black</a:t>
            </a:r>
            <a:r>
              <a:rPr lang="pl-PL" dirty="0" smtClean="0"/>
              <a:t> cherry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84071" y="1196752"/>
            <a:ext cx="4729816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pole tekstowe 4"/>
          <p:cNvSpPr txBox="1"/>
          <p:nvPr/>
        </p:nvSpPr>
        <p:spPr>
          <a:xfrm>
            <a:off x="2123728" y="6165304"/>
            <a:ext cx="6811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l-PL" dirty="0" smtClean="0"/>
              <a:t>Jagodziński et al. 2015; </a:t>
            </a:r>
            <a:r>
              <a:rPr lang="pl-PL" dirty="0" err="1" smtClean="0"/>
              <a:t>Forest</a:t>
            </a:r>
            <a:r>
              <a:rPr lang="pl-PL" dirty="0" smtClean="0"/>
              <a:t> </a:t>
            </a:r>
            <a:r>
              <a:rPr lang="pl-PL" dirty="0" err="1" smtClean="0"/>
              <a:t>Ecology</a:t>
            </a:r>
            <a:r>
              <a:rPr lang="pl-PL" dirty="0" smtClean="0"/>
              <a:t> and Management 357 </a:t>
            </a:r>
            <a:endParaRPr lang="pl-PL" dirty="0"/>
          </a:p>
        </p:txBody>
      </p:sp>
      <p:sp>
        <p:nvSpPr>
          <p:cNvPr id="6" name="Gwiazda 5-ramienna 5"/>
          <p:cNvSpPr/>
          <p:nvPr/>
        </p:nvSpPr>
        <p:spPr>
          <a:xfrm>
            <a:off x="6012160" y="2780928"/>
            <a:ext cx="216024" cy="216024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Gwiazda 5-ramienna 6"/>
          <p:cNvSpPr/>
          <p:nvPr/>
        </p:nvSpPr>
        <p:spPr>
          <a:xfrm>
            <a:off x="7164288" y="5085184"/>
            <a:ext cx="216024" cy="216024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It</a:t>
            </a:r>
            <a:r>
              <a:rPr lang="pl-PL" dirty="0" smtClean="0"/>
              <a:t> </a:t>
            </a:r>
            <a:r>
              <a:rPr lang="pl-PL" dirty="0" err="1" smtClean="0"/>
              <a:t>sounds</a:t>
            </a:r>
            <a:r>
              <a:rPr lang="pl-PL" dirty="0" smtClean="0"/>
              <a:t> </a:t>
            </a:r>
            <a:r>
              <a:rPr lang="pl-PL" dirty="0" err="1" smtClean="0"/>
              <a:t>easy</a:t>
            </a:r>
            <a:r>
              <a:rPr lang="pl-PL" dirty="0" smtClean="0"/>
              <a:t>, but...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 smtClean="0"/>
              <a:t>how</a:t>
            </a:r>
            <a:r>
              <a:rPr lang="pl-PL" dirty="0" smtClean="0"/>
              <a:t> </a:t>
            </a:r>
            <a:r>
              <a:rPr lang="pl-PL" dirty="0" err="1" smtClean="0"/>
              <a:t>it</a:t>
            </a:r>
            <a:r>
              <a:rPr lang="pl-PL" dirty="0" smtClean="0"/>
              <a:t> </a:t>
            </a:r>
            <a:r>
              <a:rPr lang="pl-PL" dirty="0" err="1" smtClean="0"/>
              <a:t>is</a:t>
            </a:r>
            <a:r>
              <a:rPr lang="pl-PL" dirty="0" smtClean="0"/>
              <a:t> </a:t>
            </a:r>
            <a:r>
              <a:rPr lang="pl-PL" dirty="0" err="1" smtClean="0"/>
              <a:t>meaningful</a:t>
            </a:r>
            <a:r>
              <a:rPr lang="pl-PL" dirty="0" smtClean="0"/>
              <a:t>?</a:t>
            </a:r>
          </a:p>
          <a:p>
            <a:r>
              <a:rPr lang="pl-PL" dirty="0" err="1" smtClean="0"/>
              <a:t>what</a:t>
            </a:r>
            <a:r>
              <a:rPr lang="pl-PL" dirty="0" smtClean="0"/>
              <a:t> </a:t>
            </a:r>
            <a:r>
              <a:rPr lang="pl-PL" dirty="0" err="1" smtClean="0"/>
              <a:t>is</a:t>
            </a:r>
            <a:r>
              <a:rPr lang="pl-PL" dirty="0" smtClean="0"/>
              <a:t> </a:t>
            </a:r>
            <a:r>
              <a:rPr lang="pl-PL" dirty="0" err="1" smtClean="0"/>
              <a:t>more</a:t>
            </a:r>
            <a:r>
              <a:rPr lang="pl-PL" dirty="0" smtClean="0"/>
              <a:t> </a:t>
            </a:r>
            <a:r>
              <a:rPr lang="pl-PL" dirty="0" err="1" smtClean="0"/>
              <a:t>important</a:t>
            </a:r>
            <a:r>
              <a:rPr lang="pl-PL" dirty="0" smtClean="0"/>
              <a:t> – </a:t>
            </a:r>
            <a:r>
              <a:rPr lang="pl-PL" dirty="0" err="1" smtClean="0"/>
              <a:t>density</a:t>
            </a:r>
            <a:r>
              <a:rPr lang="pl-PL" dirty="0" smtClean="0"/>
              <a:t> </a:t>
            </a:r>
            <a:r>
              <a:rPr lang="pl-PL" dirty="0" err="1" smtClean="0"/>
              <a:t>or</a:t>
            </a:r>
            <a:r>
              <a:rPr lang="pl-PL" dirty="0" smtClean="0"/>
              <a:t> </a:t>
            </a:r>
            <a:r>
              <a:rPr lang="pl-PL" dirty="0" err="1" smtClean="0"/>
              <a:t>presence</a:t>
            </a:r>
            <a:r>
              <a:rPr lang="pl-PL" dirty="0" smtClean="0"/>
              <a:t>?</a:t>
            </a:r>
          </a:p>
          <a:p>
            <a:r>
              <a:rPr lang="pl-PL" dirty="0" err="1" smtClean="0"/>
              <a:t>how</a:t>
            </a:r>
            <a:r>
              <a:rPr lang="pl-PL" dirty="0" smtClean="0"/>
              <a:t> to model </a:t>
            </a:r>
            <a:r>
              <a:rPr lang="pl-PL" dirty="0" err="1" smtClean="0"/>
              <a:t>it</a:t>
            </a:r>
            <a:r>
              <a:rPr lang="pl-PL" dirty="0" smtClean="0"/>
              <a:t>?</a:t>
            </a:r>
          </a:p>
          <a:p>
            <a:r>
              <a:rPr lang="pl-PL" dirty="0" err="1" smtClean="0"/>
              <a:t>what</a:t>
            </a:r>
            <a:r>
              <a:rPr lang="pl-PL" dirty="0" smtClean="0"/>
              <a:t> </a:t>
            </a:r>
            <a:r>
              <a:rPr lang="pl-PL" dirty="0" err="1" smtClean="0"/>
              <a:t>is</a:t>
            </a:r>
            <a:r>
              <a:rPr lang="pl-PL" dirty="0" smtClean="0"/>
              <a:t> an </a:t>
            </a:r>
            <a:r>
              <a:rPr lang="pl-PL" dirty="0" err="1" smtClean="0"/>
              <a:t>outlier</a:t>
            </a:r>
            <a:r>
              <a:rPr lang="pl-PL" dirty="0" smtClean="0"/>
              <a:t> </a:t>
            </a:r>
            <a:r>
              <a:rPr lang="pl-PL" dirty="0" err="1" smtClean="0"/>
              <a:t>in</a:t>
            </a:r>
            <a:r>
              <a:rPr lang="pl-PL" dirty="0" smtClean="0"/>
              <a:t> </a:t>
            </a:r>
            <a:r>
              <a:rPr lang="pl-PL" dirty="0" err="1" smtClean="0"/>
              <a:t>this</a:t>
            </a:r>
            <a:r>
              <a:rPr lang="pl-PL" dirty="0" smtClean="0"/>
              <a:t> </a:t>
            </a:r>
            <a:r>
              <a:rPr lang="pl-PL" dirty="0" err="1" smtClean="0"/>
              <a:t>case</a:t>
            </a:r>
            <a:r>
              <a:rPr lang="pl-PL" dirty="0" smtClean="0"/>
              <a:t>?</a:t>
            </a:r>
            <a:endParaRPr lang="pl-P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Caution</a:t>
            </a:r>
            <a:r>
              <a:rPr lang="pl-PL" dirty="0" smtClean="0"/>
              <a:t> </a:t>
            </a:r>
            <a:r>
              <a:rPr lang="pl-PL" dirty="0" err="1" smtClean="0"/>
              <a:t>needed</a:t>
            </a:r>
            <a:r>
              <a:rPr lang="pl-PL" dirty="0" smtClean="0"/>
              <a:t> – </a:t>
            </a:r>
            <a:r>
              <a:rPr lang="pl-PL" dirty="0" err="1" smtClean="0"/>
              <a:t>outliers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 smtClean="0"/>
              <a:t>suitable</a:t>
            </a:r>
            <a:r>
              <a:rPr lang="pl-PL" dirty="0" smtClean="0"/>
              <a:t> </a:t>
            </a:r>
            <a:r>
              <a:rPr lang="pl-PL" dirty="0" err="1" smtClean="0"/>
              <a:t>microhabitat</a:t>
            </a:r>
            <a:endParaRPr lang="pl-PL" dirty="0" smtClean="0"/>
          </a:p>
          <a:p>
            <a:r>
              <a:rPr lang="pl-PL" dirty="0" err="1" smtClean="0"/>
              <a:t>density</a:t>
            </a:r>
            <a:r>
              <a:rPr lang="pl-PL" dirty="0" smtClean="0"/>
              <a:t> of </a:t>
            </a:r>
            <a:r>
              <a:rPr lang="pl-PL" dirty="0" err="1" smtClean="0"/>
              <a:t>adult</a:t>
            </a:r>
            <a:r>
              <a:rPr lang="pl-PL" dirty="0" smtClean="0"/>
              <a:t> (</a:t>
            </a:r>
            <a:r>
              <a:rPr lang="pl-PL" dirty="0" err="1" smtClean="0"/>
              <a:t>fruiting</a:t>
            </a:r>
            <a:r>
              <a:rPr lang="pl-PL" dirty="0" smtClean="0"/>
              <a:t>) </a:t>
            </a:r>
            <a:r>
              <a:rPr lang="pl-PL" dirty="0" err="1" smtClean="0"/>
              <a:t>trees</a:t>
            </a:r>
            <a:endParaRPr lang="pl-PL" dirty="0" smtClean="0"/>
          </a:p>
          <a:p>
            <a:r>
              <a:rPr lang="pl-PL" dirty="0" err="1" smtClean="0"/>
              <a:t>clustered</a:t>
            </a:r>
            <a:r>
              <a:rPr lang="pl-PL" dirty="0" smtClean="0"/>
              <a:t> group of </a:t>
            </a:r>
            <a:r>
              <a:rPr lang="pl-PL" dirty="0" err="1" smtClean="0"/>
              <a:t>seedlings</a:t>
            </a:r>
            <a:r>
              <a:rPr lang="pl-PL" dirty="0" smtClean="0"/>
              <a:t> </a:t>
            </a:r>
            <a:r>
              <a:rPr lang="pl-PL" dirty="0" err="1" smtClean="0"/>
              <a:t>conncected</a:t>
            </a:r>
            <a:r>
              <a:rPr lang="pl-PL" dirty="0" smtClean="0"/>
              <a:t> </a:t>
            </a:r>
            <a:r>
              <a:rPr lang="pl-PL" dirty="0" err="1" smtClean="0"/>
              <a:t>with</a:t>
            </a:r>
            <a:r>
              <a:rPr lang="pl-PL" dirty="0" smtClean="0"/>
              <a:t> random </a:t>
            </a:r>
            <a:r>
              <a:rPr lang="pl-PL" dirty="0" err="1" smtClean="0"/>
              <a:t>clustering</a:t>
            </a:r>
            <a:endParaRPr lang="pl-PL" dirty="0" smtClean="0"/>
          </a:p>
          <a:p>
            <a:pPr lvl="1"/>
            <a:r>
              <a:rPr lang="pl-PL" dirty="0" err="1" smtClean="0"/>
              <a:t>dispersion</a:t>
            </a:r>
            <a:r>
              <a:rPr lang="pl-PL" dirty="0" smtClean="0"/>
              <a:t> by </a:t>
            </a:r>
            <a:r>
              <a:rPr lang="pl-PL" dirty="0" err="1" smtClean="0"/>
              <a:t>birds</a:t>
            </a:r>
            <a:r>
              <a:rPr lang="pl-PL" dirty="0" smtClean="0"/>
              <a:t> – </a:t>
            </a:r>
            <a:r>
              <a:rPr lang="pl-PL" dirty="0" err="1" smtClean="0"/>
              <a:t>faces</a:t>
            </a:r>
            <a:r>
              <a:rPr lang="pl-PL" dirty="0" smtClean="0"/>
              <a:t> </a:t>
            </a:r>
            <a:r>
              <a:rPr lang="pl-PL" dirty="0" err="1" smtClean="0"/>
              <a:t>full</a:t>
            </a:r>
            <a:r>
              <a:rPr lang="pl-PL" dirty="0" smtClean="0"/>
              <a:t> of </a:t>
            </a:r>
            <a:r>
              <a:rPr lang="pl-PL" dirty="0" err="1" smtClean="0"/>
              <a:t>seeds</a:t>
            </a:r>
            <a:endParaRPr lang="pl-PL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 descr="P7180872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355976" y="188640"/>
            <a:ext cx="4038600" cy="3028950"/>
          </a:xfrm>
        </p:spPr>
      </p:pic>
      <p:pic>
        <p:nvPicPr>
          <p:cNvPr id="6" name="Symbol zastępczy zawartości 4" descr="P718087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55976" y="3645024"/>
            <a:ext cx="4038600" cy="3028949"/>
          </a:xfrm>
          <a:prstGeom prst="rect">
            <a:avLst/>
          </a:prstGeom>
        </p:spPr>
      </p:pic>
      <p:sp>
        <p:nvSpPr>
          <p:cNvPr id="19460" name="AutoShape 4" descr="Wyświetlanie IMG_20160806_104131.jpg"/>
          <p:cNvSpPr>
            <a:spLocks noGrp="1" noChangeAspect="1" noChangeArrowheads="1"/>
          </p:cNvSpPr>
          <p:nvPr>
            <p:ph sz="half" idx="1"/>
          </p:nvPr>
        </p:nvSpPr>
        <p:spPr bwMode="auto"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19462" name="AutoShape 6" descr="Wyświetlanie IMG_20160806_104131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19463" name="Picture 7" descr="C:\Users\MarcinK\Downloads\IMG_20160806_104131.jpg"/>
          <p:cNvPicPr>
            <a:picLocks noChangeAspect="1" noChangeArrowheads="1"/>
          </p:cNvPicPr>
          <p:nvPr/>
        </p:nvPicPr>
        <p:blipFill>
          <a:blip r:embed="rId4" cstate="print"/>
          <a:srcRect l="38975" t="35300" r="29525" b="25850"/>
          <a:stretch>
            <a:fillRect/>
          </a:stretch>
        </p:blipFill>
        <p:spPr bwMode="auto">
          <a:xfrm>
            <a:off x="539552" y="1556792"/>
            <a:ext cx="4125864" cy="38164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Effect</a:t>
            </a:r>
            <a:r>
              <a:rPr lang="pl-PL" dirty="0" smtClean="0"/>
              <a:t> </a:t>
            </a:r>
            <a:r>
              <a:rPr lang="pl-PL" dirty="0" err="1" smtClean="0"/>
              <a:t>size</a:t>
            </a:r>
            <a:r>
              <a:rPr lang="pl-PL" dirty="0" smtClean="0"/>
              <a:t> and </a:t>
            </a:r>
            <a:r>
              <a:rPr lang="pl-PL" dirty="0" err="1" smtClean="0"/>
              <a:t>interaction</a:t>
            </a:r>
            <a:endParaRPr lang="pl-PL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68" y="1628800"/>
            <a:ext cx="8908042" cy="4536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pole tekstowe 3"/>
          <p:cNvSpPr txBox="1"/>
          <p:nvPr/>
        </p:nvSpPr>
        <p:spPr>
          <a:xfrm>
            <a:off x="2123728" y="6237312"/>
            <a:ext cx="6811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l-PL" dirty="0" smtClean="0"/>
              <a:t>Jagodziński et al. 2015; </a:t>
            </a:r>
            <a:r>
              <a:rPr lang="pl-PL" dirty="0" err="1" smtClean="0"/>
              <a:t>Forest</a:t>
            </a:r>
            <a:r>
              <a:rPr lang="pl-PL" dirty="0" smtClean="0"/>
              <a:t> </a:t>
            </a:r>
            <a:r>
              <a:rPr lang="pl-PL" dirty="0" err="1" smtClean="0"/>
              <a:t>Ecology</a:t>
            </a:r>
            <a:r>
              <a:rPr lang="pl-PL" dirty="0" smtClean="0"/>
              <a:t> and Management 357 </a:t>
            </a:r>
            <a:endParaRPr lang="pl-P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Effect</a:t>
            </a:r>
            <a:r>
              <a:rPr lang="pl-PL" dirty="0" smtClean="0"/>
              <a:t> </a:t>
            </a:r>
            <a:r>
              <a:rPr lang="pl-PL" dirty="0" err="1" smtClean="0"/>
              <a:t>size</a:t>
            </a:r>
            <a:r>
              <a:rPr lang="pl-PL" dirty="0" smtClean="0"/>
              <a:t> and </a:t>
            </a:r>
            <a:r>
              <a:rPr lang="pl-PL" dirty="0" err="1" smtClean="0"/>
              <a:t>interaction</a:t>
            </a:r>
            <a:endParaRPr lang="pl-PL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00" y="1676197"/>
            <a:ext cx="8909050" cy="4442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pole tekstowe 3"/>
          <p:cNvSpPr txBox="1"/>
          <p:nvPr/>
        </p:nvSpPr>
        <p:spPr>
          <a:xfrm>
            <a:off x="2123728" y="6165304"/>
            <a:ext cx="6811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l-PL" dirty="0" smtClean="0"/>
              <a:t>Jagodziński et al. 2015; </a:t>
            </a:r>
            <a:r>
              <a:rPr lang="pl-PL" dirty="0" err="1" smtClean="0"/>
              <a:t>Forest</a:t>
            </a:r>
            <a:r>
              <a:rPr lang="pl-PL" dirty="0" smtClean="0"/>
              <a:t> </a:t>
            </a:r>
            <a:r>
              <a:rPr lang="pl-PL" dirty="0" err="1" smtClean="0"/>
              <a:t>Ecology</a:t>
            </a:r>
            <a:r>
              <a:rPr lang="pl-PL" dirty="0" smtClean="0"/>
              <a:t> and Management 357 </a:t>
            </a:r>
            <a:endParaRPr lang="pl-P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forest</a:t>
            </a:r>
            <a:r>
              <a:rPr lang="pl-PL" dirty="0" smtClean="0"/>
              <a:t> </a:t>
            </a:r>
            <a:r>
              <a:rPr lang="pl-PL" dirty="0" err="1" smtClean="0"/>
              <a:t>ecology</a:t>
            </a:r>
            <a:endParaRPr lang="pl-PL" dirty="0"/>
          </a:p>
        </p:txBody>
      </p:sp>
      <p:pic>
        <p:nvPicPr>
          <p:cNvPr id="4" name="Symbol zastępczy zawartości 3" descr="DSCF8797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11560" y="1412776"/>
            <a:ext cx="3360373" cy="25202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Symbol zastępczy zawartości 3" descr="DSCF879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1560" y="4149080"/>
            <a:ext cx="3360373" cy="2520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Symbol zastępczy zawartości 3" descr="DSCF8797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60032" y="1484784"/>
            <a:ext cx="3360373" cy="2520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Symbol zastępczy zawartości 3" descr="DSCF8797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60032" y="4077072"/>
            <a:ext cx="3360373" cy="2520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err="1" smtClean="0"/>
              <a:t>Impact</a:t>
            </a:r>
            <a:r>
              <a:rPr lang="pl-PL" dirty="0" smtClean="0"/>
              <a:t> of </a:t>
            </a:r>
            <a:r>
              <a:rPr lang="pl-PL" dirty="0" err="1" smtClean="0"/>
              <a:t>urbanization</a:t>
            </a:r>
            <a:r>
              <a:rPr lang="pl-PL" dirty="0" smtClean="0"/>
              <a:t> on flora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 smtClean="0"/>
              <a:t>Ancient</a:t>
            </a:r>
            <a:r>
              <a:rPr lang="pl-PL" dirty="0" smtClean="0"/>
              <a:t> </a:t>
            </a:r>
            <a:r>
              <a:rPr lang="pl-PL" dirty="0" err="1" smtClean="0"/>
              <a:t>Woodland</a:t>
            </a:r>
            <a:r>
              <a:rPr lang="pl-PL" dirty="0" smtClean="0"/>
              <a:t> </a:t>
            </a:r>
            <a:r>
              <a:rPr lang="pl-PL" dirty="0" err="1" smtClean="0"/>
              <a:t>Indicator</a:t>
            </a:r>
            <a:r>
              <a:rPr lang="pl-PL" dirty="0" smtClean="0"/>
              <a:t> </a:t>
            </a:r>
            <a:r>
              <a:rPr lang="pl-PL" dirty="0" err="1" smtClean="0"/>
              <a:t>Species</a:t>
            </a:r>
            <a:r>
              <a:rPr lang="pl-PL" dirty="0" smtClean="0"/>
              <a:t> </a:t>
            </a:r>
            <a:r>
              <a:rPr lang="en-US" dirty="0" smtClean="0"/>
              <a:t>(</a:t>
            </a:r>
            <a:r>
              <a:rPr lang="pl-PL" dirty="0" smtClean="0"/>
              <a:t>AWIS)</a:t>
            </a:r>
          </a:p>
          <a:p>
            <a:r>
              <a:rPr lang="pl-PL" dirty="0" err="1" smtClean="0"/>
              <a:t>statistically</a:t>
            </a:r>
            <a:r>
              <a:rPr lang="pl-PL" dirty="0" smtClean="0"/>
              <a:t> </a:t>
            </a:r>
            <a:r>
              <a:rPr lang="pl-PL" dirty="0" err="1" smtClean="0"/>
              <a:t>significantly</a:t>
            </a:r>
            <a:r>
              <a:rPr lang="pl-PL" dirty="0" smtClean="0"/>
              <a:t> </a:t>
            </a:r>
            <a:r>
              <a:rPr lang="pl-PL" dirty="0" err="1" smtClean="0"/>
              <a:t>more</a:t>
            </a:r>
            <a:r>
              <a:rPr lang="pl-PL" dirty="0" smtClean="0"/>
              <a:t> </a:t>
            </a:r>
            <a:r>
              <a:rPr lang="pl-PL" dirty="0" err="1" smtClean="0"/>
              <a:t>frequent</a:t>
            </a:r>
            <a:r>
              <a:rPr lang="pl-PL" dirty="0" smtClean="0"/>
              <a:t> </a:t>
            </a:r>
            <a:r>
              <a:rPr lang="pl-PL" dirty="0" err="1" smtClean="0"/>
              <a:t>in</a:t>
            </a:r>
            <a:r>
              <a:rPr lang="pl-PL" dirty="0" smtClean="0"/>
              <a:t> old </a:t>
            </a:r>
            <a:r>
              <a:rPr lang="pl-PL" dirty="0" err="1" smtClean="0"/>
              <a:t>forests</a:t>
            </a:r>
            <a:endParaRPr lang="pl-PL" dirty="0" smtClean="0"/>
          </a:p>
          <a:p>
            <a:r>
              <a:rPr lang="pl-PL" dirty="0" smtClean="0"/>
              <a:t>but... </a:t>
            </a:r>
            <a:r>
              <a:rPr lang="pl-PL" dirty="0" err="1" smtClean="0"/>
              <a:t>are</a:t>
            </a:r>
            <a:r>
              <a:rPr lang="pl-PL" dirty="0" smtClean="0"/>
              <a:t> </a:t>
            </a:r>
            <a:r>
              <a:rPr lang="pl-PL" dirty="0" err="1" smtClean="0"/>
              <a:t>they</a:t>
            </a:r>
            <a:r>
              <a:rPr lang="pl-PL" dirty="0" smtClean="0"/>
              <a:t> </a:t>
            </a:r>
            <a:r>
              <a:rPr lang="pl-PL" dirty="0" err="1" smtClean="0"/>
              <a:t>good</a:t>
            </a:r>
            <a:r>
              <a:rPr lang="pl-PL" dirty="0" smtClean="0"/>
              <a:t> </a:t>
            </a:r>
            <a:r>
              <a:rPr lang="pl-PL" dirty="0" err="1" smtClean="0"/>
              <a:t>bioindicators</a:t>
            </a:r>
            <a:r>
              <a:rPr lang="pl-PL" dirty="0" smtClean="0"/>
              <a:t>?</a:t>
            </a:r>
            <a:endParaRPr lang="pl-PL" dirty="0"/>
          </a:p>
        </p:txBody>
      </p:sp>
      <p:pic>
        <p:nvPicPr>
          <p:cNvPr id="4" name="Obraz 3" descr="DSCF848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4293096"/>
            <a:ext cx="2880000" cy="216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Obraz 4" descr="DSCF848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31840" y="4293096"/>
            <a:ext cx="2880001" cy="216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Obraz 5" descr="DSCF848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63999" y="4293096"/>
            <a:ext cx="2880000" cy="216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Why</a:t>
            </a:r>
            <a:r>
              <a:rPr lang="pl-PL" dirty="0" smtClean="0"/>
              <a:t> AWIS </a:t>
            </a:r>
            <a:r>
              <a:rPr lang="pl-PL" dirty="0" err="1" smtClean="0"/>
              <a:t>are</a:t>
            </a:r>
            <a:r>
              <a:rPr lang="pl-PL" dirty="0" smtClean="0"/>
              <a:t> </a:t>
            </a:r>
            <a:r>
              <a:rPr lang="pl-PL" dirty="0" err="1" smtClean="0"/>
              <a:t>doubt</a:t>
            </a:r>
            <a:r>
              <a:rPr lang="pl-PL" dirty="0" smtClean="0"/>
              <a:t>?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AWIS enter </a:t>
            </a:r>
            <a:r>
              <a:rPr lang="pl-PL" dirty="0" err="1" smtClean="0"/>
              <a:t>cities</a:t>
            </a:r>
            <a:r>
              <a:rPr lang="pl-PL" dirty="0" smtClean="0"/>
              <a:t>, </a:t>
            </a:r>
            <a:r>
              <a:rPr lang="pl-PL" dirty="0" err="1" smtClean="0"/>
              <a:t>dumps</a:t>
            </a:r>
            <a:r>
              <a:rPr lang="pl-PL" dirty="0" smtClean="0"/>
              <a:t>, </a:t>
            </a:r>
            <a:r>
              <a:rPr lang="pl-PL" dirty="0" err="1" smtClean="0"/>
              <a:t>spoil</a:t>
            </a:r>
            <a:r>
              <a:rPr lang="pl-PL" dirty="0" smtClean="0"/>
              <a:t> </a:t>
            </a:r>
            <a:r>
              <a:rPr lang="pl-PL" dirty="0" err="1" smtClean="0"/>
              <a:t>heaps</a:t>
            </a:r>
            <a:r>
              <a:rPr lang="pl-PL" dirty="0" smtClean="0"/>
              <a:t> and </a:t>
            </a:r>
            <a:r>
              <a:rPr lang="pl-PL" dirty="0" err="1" smtClean="0"/>
              <a:t>other</a:t>
            </a:r>
            <a:r>
              <a:rPr lang="pl-PL" dirty="0" smtClean="0"/>
              <a:t> </a:t>
            </a:r>
            <a:r>
              <a:rPr lang="pl-PL" dirty="0" err="1" smtClean="0"/>
              <a:t>„ne</a:t>
            </a:r>
            <a:r>
              <a:rPr lang="pl-PL" dirty="0" smtClean="0"/>
              <a:t>w </a:t>
            </a:r>
            <a:r>
              <a:rPr lang="pl-PL" dirty="0" err="1" smtClean="0"/>
              <a:t>forests</a:t>
            </a:r>
            <a:r>
              <a:rPr lang="pl-PL" dirty="0" smtClean="0"/>
              <a:t>”</a:t>
            </a:r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r>
              <a:rPr lang="pl-PL" dirty="0" err="1" smtClean="0"/>
              <a:t>even</a:t>
            </a:r>
            <a:r>
              <a:rPr lang="pl-PL" dirty="0" smtClean="0"/>
              <a:t> </a:t>
            </a:r>
            <a:r>
              <a:rPr lang="pl-PL" dirty="0" err="1" smtClean="0"/>
              <a:t>these</a:t>
            </a:r>
            <a:r>
              <a:rPr lang="pl-PL" dirty="0" smtClean="0"/>
              <a:t> </a:t>
            </a:r>
            <a:r>
              <a:rPr lang="pl-PL" dirty="0" err="1" smtClean="0"/>
              <a:t>seriously</a:t>
            </a:r>
            <a:r>
              <a:rPr lang="pl-PL" dirty="0" smtClean="0"/>
              <a:t> </a:t>
            </a:r>
            <a:r>
              <a:rPr lang="pl-PL" dirty="0" err="1" smtClean="0"/>
              <a:t>threatened</a:t>
            </a:r>
            <a:r>
              <a:rPr lang="pl-PL" dirty="0" smtClean="0"/>
              <a:t> </a:t>
            </a:r>
            <a:r>
              <a:rPr lang="pl-PL" dirty="0" err="1" smtClean="0"/>
              <a:t>may</a:t>
            </a:r>
            <a:r>
              <a:rPr lang="pl-PL" dirty="0" smtClean="0"/>
              <a:t> be </a:t>
            </a:r>
            <a:r>
              <a:rPr lang="pl-PL" dirty="0" err="1" smtClean="0"/>
              <a:t>found</a:t>
            </a:r>
            <a:r>
              <a:rPr lang="pl-PL" dirty="0" smtClean="0"/>
              <a:t> </a:t>
            </a:r>
            <a:r>
              <a:rPr lang="pl-PL" dirty="0" err="1" smtClean="0"/>
              <a:t>in</a:t>
            </a:r>
            <a:r>
              <a:rPr lang="pl-PL" dirty="0" smtClean="0"/>
              <a:t> </a:t>
            </a:r>
            <a:r>
              <a:rPr lang="pl-PL" dirty="0" err="1" smtClean="0"/>
              <a:t>the</a:t>
            </a:r>
            <a:r>
              <a:rPr lang="pl-PL" dirty="0" smtClean="0"/>
              <a:t> ‘</a:t>
            </a:r>
            <a:r>
              <a:rPr lang="pl-PL" dirty="0" err="1" smtClean="0"/>
              <a:t>rubbish</a:t>
            </a:r>
            <a:r>
              <a:rPr lang="pl-PL" dirty="0" smtClean="0"/>
              <a:t> </a:t>
            </a:r>
            <a:r>
              <a:rPr lang="pl-PL" dirty="0" err="1" smtClean="0"/>
              <a:t>forests</a:t>
            </a:r>
            <a:r>
              <a:rPr lang="pl-PL" dirty="0" smtClean="0"/>
              <a:t>’</a:t>
            </a:r>
            <a:endParaRPr lang="pl-PL" dirty="0"/>
          </a:p>
        </p:txBody>
      </p:sp>
      <p:pic>
        <p:nvPicPr>
          <p:cNvPr id="4" name="Obraz 3" descr="DSCF118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3068960"/>
            <a:ext cx="2400001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Obraz 4" descr="DSCF118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68144" y="3068960"/>
            <a:ext cx="2702097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Obraz 5" descr="DSCF118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03849" y="3068960"/>
            <a:ext cx="240000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Questions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 smtClean="0"/>
              <a:t>are</a:t>
            </a:r>
            <a:r>
              <a:rPr lang="pl-PL" dirty="0" smtClean="0"/>
              <a:t> AWIS </a:t>
            </a:r>
            <a:r>
              <a:rPr lang="pl-PL" dirty="0" err="1" smtClean="0"/>
              <a:t>really</a:t>
            </a:r>
            <a:r>
              <a:rPr lang="pl-PL" dirty="0" smtClean="0"/>
              <a:t> </a:t>
            </a:r>
            <a:r>
              <a:rPr lang="pl-PL" dirty="0" err="1" smtClean="0"/>
              <a:t>connected</a:t>
            </a:r>
            <a:r>
              <a:rPr lang="pl-PL" dirty="0" smtClean="0"/>
              <a:t> </a:t>
            </a:r>
            <a:r>
              <a:rPr lang="pl-PL" dirty="0" err="1" smtClean="0"/>
              <a:t>with</a:t>
            </a:r>
            <a:r>
              <a:rPr lang="pl-PL" dirty="0" smtClean="0"/>
              <a:t> old </a:t>
            </a:r>
            <a:r>
              <a:rPr lang="pl-PL" dirty="0" err="1" smtClean="0"/>
              <a:t>forests</a:t>
            </a:r>
            <a:r>
              <a:rPr lang="pl-PL" dirty="0" smtClean="0"/>
              <a:t> </a:t>
            </a:r>
            <a:r>
              <a:rPr lang="pl-PL" dirty="0" err="1" smtClean="0"/>
              <a:t>in</a:t>
            </a:r>
            <a:r>
              <a:rPr lang="pl-PL" dirty="0" smtClean="0"/>
              <a:t> </a:t>
            </a:r>
            <a:r>
              <a:rPr lang="pl-PL" dirty="0" err="1" smtClean="0"/>
              <a:t>urban</a:t>
            </a:r>
            <a:r>
              <a:rPr lang="pl-PL" dirty="0" smtClean="0"/>
              <a:t> </a:t>
            </a:r>
            <a:r>
              <a:rPr lang="pl-PL" dirty="0" err="1" smtClean="0"/>
              <a:t>areas</a:t>
            </a:r>
            <a:r>
              <a:rPr lang="pl-PL" dirty="0" smtClean="0"/>
              <a:t>?</a:t>
            </a:r>
          </a:p>
          <a:p>
            <a:r>
              <a:rPr lang="pl-PL" dirty="0" err="1" smtClean="0"/>
              <a:t>if</a:t>
            </a:r>
            <a:r>
              <a:rPr lang="pl-PL" dirty="0" smtClean="0"/>
              <a:t> </a:t>
            </a:r>
            <a:r>
              <a:rPr lang="pl-PL" dirty="0" err="1" smtClean="0"/>
              <a:t>yes</a:t>
            </a:r>
            <a:r>
              <a:rPr lang="pl-PL" dirty="0" smtClean="0"/>
              <a:t>, </a:t>
            </a:r>
            <a:r>
              <a:rPr lang="pl-PL" dirty="0" err="1" smtClean="0"/>
              <a:t>how</a:t>
            </a:r>
            <a:r>
              <a:rPr lang="pl-PL" dirty="0" smtClean="0"/>
              <a:t> </a:t>
            </a:r>
            <a:r>
              <a:rPr lang="pl-PL" dirty="0" err="1" smtClean="0"/>
              <a:t>they</a:t>
            </a:r>
            <a:r>
              <a:rPr lang="pl-PL" dirty="0" smtClean="0"/>
              <a:t> </a:t>
            </a:r>
            <a:r>
              <a:rPr lang="pl-PL" dirty="0" err="1" smtClean="0"/>
              <a:t>respond</a:t>
            </a:r>
            <a:r>
              <a:rPr lang="pl-PL" dirty="0" smtClean="0"/>
              <a:t> to </a:t>
            </a:r>
            <a:r>
              <a:rPr lang="pl-PL" dirty="0" err="1" smtClean="0"/>
              <a:t>land-use</a:t>
            </a:r>
            <a:r>
              <a:rPr lang="pl-PL" dirty="0" smtClean="0"/>
              <a:t> </a:t>
            </a:r>
            <a:r>
              <a:rPr lang="pl-PL" dirty="0" err="1" smtClean="0"/>
              <a:t>forms</a:t>
            </a:r>
            <a:r>
              <a:rPr lang="pl-PL" dirty="0" smtClean="0"/>
              <a:t> (CORINE Land </a:t>
            </a:r>
            <a:r>
              <a:rPr lang="pl-PL" dirty="0" err="1" smtClean="0"/>
              <a:t>Cover</a:t>
            </a:r>
            <a:r>
              <a:rPr lang="pl-PL" dirty="0" smtClean="0"/>
              <a:t>)?</a:t>
            </a:r>
            <a:endParaRPr lang="pl-PL" dirty="0"/>
          </a:p>
        </p:txBody>
      </p:sp>
      <p:pic>
        <p:nvPicPr>
          <p:cNvPr id="4" name="Obraz 3" descr="fb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4" y="4329100"/>
            <a:ext cx="2387395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Obraz 4" descr="fb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77566" y="4329100"/>
            <a:ext cx="240000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Obraz 5" descr="P4260049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00192" y="4329100"/>
            <a:ext cx="240000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Data</a:t>
            </a:r>
            <a:endParaRPr lang="pl-PL" dirty="0"/>
          </a:p>
        </p:txBody>
      </p:sp>
      <p:pic>
        <p:nvPicPr>
          <p:cNvPr id="6" name="Symbol zastępczy zawartości 5" descr="Fig_1.tif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179512" y="1196752"/>
            <a:ext cx="4896544" cy="4896544"/>
          </a:xfrm>
        </p:spPr>
      </p:pic>
      <p:sp>
        <p:nvSpPr>
          <p:cNvPr id="5" name="Symbol zastępczy zawartości 4"/>
          <p:cNvSpPr>
            <a:spLocks noGrp="1"/>
          </p:cNvSpPr>
          <p:nvPr>
            <p:ph sz="half" idx="2"/>
          </p:nvPr>
        </p:nvSpPr>
        <p:spPr>
          <a:xfrm>
            <a:off x="5105400" y="1412776"/>
            <a:ext cx="4038600" cy="4525963"/>
          </a:xfrm>
        </p:spPr>
        <p:txBody>
          <a:bodyPr/>
          <a:lstStyle/>
          <a:p>
            <a:r>
              <a:rPr lang="pl-PL" dirty="0" err="1" smtClean="0"/>
              <a:t>mainly</a:t>
            </a:r>
            <a:r>
              <a:rPr lang="pl-PL" dirty="0" smtClean="0"/>
              <a:t> </a:t>
            </a:r>
            <a:r>
              <a:rPr lang="pl-PL" dirty="0" err="1" smtClean="0"/>
              <a:t>published</a:t>
            </a:r>
            <a:r>
              <a:rPr lang="pl-PL" dirty="0" smtClean="0"/>
              <a:t> data on 79 AWIS </a:t>
            </a:r>
            <a:r>
              <a:rPr lang="pl-PL" dirty="0" err="1" smtClean="0"/>
              <a:t>occurences</a:t>
            </a:r>
            <a:r>
              <a:rPr lang="pl-PL" dirty="0" smtClean="0"/>
              <a:t> </a:t>
            </a:r>
            <a:r>
              <a:rPr lang="pl-PL" sz="2400" dirty="0" smtClean="0"/>
              <a:t>(n=1589)</a:t>
            </a:r>
            <a:endParaRPr lang="pl-PL" dirty="0" smtClean="0"/>
          </a:p>
          <a:p>
            <a:r>
              <a:rPr lang="pl-PL" dirty="0" err="1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squares</a:t>
            </a:r>
            <a:r>
              <a:rPr lang="pl-PL" dirty="0" smtClean="0"/>
              <a:t> 1 km</a:t>
            </a:r>
            <a:r>
              <a:rPr lang="pl-PL" baseline="30000" dirty="0" smtClean="0"/>
              <a:t>2</a:t>
            </a:r>
            <a:endParaRPr lang="pl-PL" dirty="0" smtClean="0"/>
          </a:p>
          <a:p>
            <a:r>
              <a:rPr lang="pl-PL" dirty="0" smtClean="0"/>
              <a:t>time </a:t>
            </a:r>
            <a:r>
              <a:rPr lang="pl-PL" dirty="0" err="1" smtClean="0"/>
              <a:t>extent</a:t>
            </a:r>
            <a:r>
              <a:rPr lang="pl-PL" dirty="0" smtClean="0"/>
              <a:t> of </a:t>
            </a:r>
            <a:r>
              <a:rPr lang="pl-PL" dirty="0" err="1" smtClean="0"/>
              <a:t>database</a:t>
            </a:r>
            <a:r>
              <a:rPr lang="pl-PL" dirty="0" smtClean="0"/>
              <a:t>: 35 y</a:t>
            </a:r>
          </a:p>
          <a:p>
            <a:endParaRPr lang="pl-PL" dirty="0" smtClean="0"/>
          </a:p>
          <a:p>
            <a:endParaRPr lang="pl-PL" dirty="0"/>
          </a:p>
        </p:txBody>
      </p:sp>
      <p:sp>
        <p:nvSpPr>
          <p:cNvPr id="7" name="pole tekstowe 6"/>
          <p:cNvSpPr txBox="1"/>
          <p:nvPr/>
        </p:nvSpPr>
        <p:spPr>
          <a:xfrm>
            <a:off x="395536" y="6165304"/>
            <a:ext cx="637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Dyderski et al.; </a:t>
            </a:r>
            <a:r>
              <a:rPr lang="pl-PL" dirty="0" err="1" smtClean="0"/>
              <a:t>submitted</a:t>
            </a:r>
            <a:r>
              <a:rPr lang="pl-PL" dirty="0" smtClean="0"/>
              <a:t> to </a:t>
            </a:r>
            <a:r>
              <a:rPr lang="pl-PL" dirty="0" err="1" smtClean="0"/>
              <a:t>Diversity</a:t>
            </a:r>
            <a:r>
              <a:rPr lang="pl-PL" dirty="0" smtClean="0"/>
              <a:t> and </a:t>
            </a:r>
            <a:r>
              <a:rPr lang="pl-PL" dirty="0" err="1" smtClean="0"/>
              <a:t>Distributions</a:t>
            </a:r>
            <a:endParaRPr lang="pl-P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Analyzes</a:t>
            </a:r>
            <a:endParaRPr lang="pl-PL" dirty="0"/>
          </a:p>
        </p:txBody>
      </p:sp>
      <p:sp>
        <p:nvSpPr>
          <p:cNvPr id="6" name="Symbol zastępczy zawartości 5"/>
          <p:cNvSpPr>
            <a:spLocks noGrp="1"/>
          </p:cNvSpPr>
          <p:nvPr>
            <p:ph sz="half" idx="1"/>
          </p:nvPr>
        </p:nvSpPr>
        <p:spPr>
          <a:xfrm>
            <a:off x="395536" y="1340768"/>
            <a:ext cx="4038600" cy="4525963"/>
          </a:xfrm>
        </p:spPr>
        <p:txBody>
          <a:bodyPr/>
          <a:lstStyle/>
          <a:p>
            <a:r>
              <a:rPr lang="pl-PL" dirty="0" err="1" smtClean="0"/>
              <a:t>how</a:t>
            </a:r>
            <a:r>
              <a:rPr lang="pl-PL" dirty="0" smtClean="0"/>
              <a:t> to </a:t>
            </a:r>
            <a:r>
              <a:rPr lang="pl-PL" dirty="0" err="1" smtClean="0"/>
              <a:t>check</a:t>
            </a:r>
            <a:r>
              <a:rPr lang="pl-PL" dirty="0" smtClean="0"/>
              <a:t> </a:t>
            </a:r>
            <a:r>
              <a:rPr lang="pl-PL" dirty="0" err="1" smtClean="0"/>
              <a:t>every</a:t>
            </a:r>
            <a:r>
              <a:rPr lang="pl-PL" dirty="0" smtClean="0"/>
              <a:t> </a:t>
            </a:r>
            <a:r>
              <a:rPr lang="pl-PL" dirty="0" err="1" smtClean="0"/>
              <a:t>species</a:t>
            </a:r>
            <a:r>
              <a:rPr lang="pl-PL" dirty="0" smtClean="0"/>
              <a:t> fidelity?</a:t>
            </a:r>
          </a:p>
          <a:p>
            <a:r>
              <a:rPr lang="pl-PL" dirty="0" smtClean="0"/>
              <a:t>most of </a:t>
            </a:r>
            <a:r>
              <a:rPr lang="pl-PL" dirty="0" err="1" smtClean="0"/>
              <a:t>them</a:t>
            </a:r>
            <a:r>
              <a:rPr lang="pl-PL" dirty="0" smtClean="0"/>
              <a:t> – </a:t>
            </a:r>
            <a:r>
              <a:rPr lang="pl-PL" dirty="0" err="1" smtClean="0"/>
              <a:t>confirmed</a:t>
            </a:r>
            <a:r>
              <a:rPr lang="pl-PL" dirty="0" smtClean="0"/>
              <a:t> fidelity</a:t>
            </a:r>
          </a:p>
        </p:txBody>
      </p:sp>
      <p:pic>
        <p:nvPicPr>
          <p:cNvPr id="9" name="Obraz 8" descr="P329042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79979" y="3212976"/>
            <a:ext cx="4512501" cy="33843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Obraz 11" descr="P329042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3356992"/>
            <a:ext cx="1800000" cy="13499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13" name="Symbol zastępczy zawartości 12"/>
          <p:cNvGraphicFramePr>
            <a:graphicFrameLocks noGrp="1"/>
          </p:cNvGraphicFramePr>
          <p:nvPr>
            <p:ph sz="half" idx="2"/>
          </p:nvPr>
        </p:nvGraphicFramePr>
        <p:xfrm>
          <a:off x="4355976" y="1340768"/>
          <a:ext cx="4608512" cy="138176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152128"/>
                <a:gridCol w="1152128"/>
                <a:gridCol w="1152128"/>
                <a:gridCol w="115212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dirty="0" err="1" smtClean="0"/>
                        <a:t>Presence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Old </a:t>
                      </a:r>
                      <a:r>
                        <a:rPr lang="pl-PL" dirty="0" err="1" smtClean="0"/>
                        <a:t>forests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New </a:t>
                      </a:r>
                      <a:r>
                        <a:rPr lang="pl-PL" dirty="0" err="1" smtClean="0"/>
                        <a:t>forests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err="1" smtClean="0"/>
                        <a:t>Without</a:t>
                      </a:r>
                      <a:r>
                        <a:rPr lang="pl-PL" dirty="0" smtClean="0"/>
                        <a:t> </a:t>
                      </a:r>
                      <a:r>
                        <a:rPr lang="pl-PL" dirty="0" err="1" smtClean="0"/>
                        <a:t>forests</a:t>
                      </a:r>
                      <a:endParaRPr lang="pl-P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smtClean="0"/>
                        <a:t>YES</a:t>
                      </a:r>
                      <a:endParaRPr lang="pl-PL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b="1" dirty="0" smtClean="0"/>
                        <a:t>21</a:t>
                      </a:r>
                      <a:endParaRPr lang="pl-PL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 smtClean="0"/>
                        <a:t>14</a:t>
                      </a:r>
                      <a:endParaRPr lang="pl-PL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 smtClean="0"/>
                        <a:t>20</a:t>
                      </a:r>
                      <a:endParaRPr lang="pl-PL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smtClean="0"/>
                        <a:t>NO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smtClean="0"/>
                        <a:t>23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smtClean="0"/>
                        <a:t>39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smtClean="0"/>
                        <a:t>125</a:t>
                      </a:r>
                      <a:endParaRPr lang="pl-P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pole tekstowe 13"/>
          <p:cNvSpPr txBox="1"/>
          <p:nvPr/>
        </p:nvSpPr>
        <p:spPr>
          <a:xfrm>
            <a:off x="4427984" y="2780928"/>
            <a:ext cx="447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Χ</a:t>
            </a:r>
            <a:r>
              <a:rPr lang="pl-PL" baseline="30000" dirty="0" smtClean="0"/>
              <a:t>2</a:t>
            </a:r>
            <a:r>
              <a:rPr lang="pl-PL" dirty="0" smtClean="0"/>
              <a:t> = 22.66; p&lt;0.001 – </a:t>
            </a:r>
            <a:r>
              <a:rPr lang="pl-PL" dirty="0" err="1" smtClean="0"/>
              <a:t>pattern</a:t>
            </a:r>
            <a:r>
              <a:rPr lang="pl-PL" dirty="0" smtClean="0"/>
              <a:t> </a:t>
            </a:r>
            <a:r>
              <a:rPr lang="pl-PL" dirty="0" err="1" smtClean="0"/>
              <a:t>confirmed</a:t>
            </a:r>
            <a:endParaRPr lang="pl-PL" baseline="-25000" dirty="0"/>
          </a:p>
        </p:txBody>
      </p:sp>
      <p:pic>
        <p:nvPicPr>
          <p:cNvPr id="15" name="Obraz 14" descr="P329042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11760" y="3356992"/>
            <a:ext cx="1800000" cy="135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Obraz 15" descr="P3290422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7544" y="4872617"/>
            <a:ext cx="1800000" cy="11990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Obraz 16" descr="P3290422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11761" y="4797152"/>
            <a:ext cx="1799998" cy="13499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Visualisation</a:t>
            </a:r>
            <a:endParaRPr lang="pl-PL" dirty="0"/>
          </a:p>
        </p:txBody>
      </p:sp>
      <p:pic>
        <p:nvPicPr>
          <p:cNvPr id="1026" name="Picture 2" descr="C:\Users\MarcinK\Documents\Nauka\Projekty badawcze\lasy miejskie - MISC\stare_lasy_Jerry\porecenzji\Fig_5.tif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922" y="1484784"/>
            <a:ext cx="9007078" cy="4503539"/>
          </a:xfrm>
          <a:prstGeom prst="rect">
            <a:avLst/>
          </a:prstGeom>
          <a:noFill/>
        </p:spPr>
      </p:pic>
      <p:sp>
        <p:nvSpPr>
          <p:cNvPr id="4" name="pole tekstowe 3"/>
          <p:cNvSpPr txBox="1"/>
          <p:nvPr/>
        </p:nvSpPr>
        <p:spPr>
          <a:xfrm>
            <a:off x="107504" y="6021288"/>
            <a:ext cx="637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Dyderski et al.; </a:t>
            </a:r>
            <a:r>
              <a:rPr lang="pl-PL" dirty="0" err="1" smtClean="0"/>
              <a:t>submitted</a:t>
            </a:r>
            <a:r>
              <a:rPr lang="pl-PL" dirty="0" smtClean="0"/>
              <a:t> to </a:t>
            </a:r>
            <a:r>
              <a:rPr lang="pl-PL" dirty="0" err="1" smtClean="0"/>
              <a:t>Diversity</a:t>
            </a:r>
            <a:r>
              <a:rPr lang="pl-PL" dirty="0" smtClean="0"/>
              <a:t> and </a:t>
            </a:r>
            <a:r>
              <a:rPr lang="pl-PL" dirty="0" err="1" smtClean="0"/>
              <a:t>Distributions</a:t>
            </a:r>
            <a:endParaRPr lang="pl-P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l-PL" sz="3200" dirty="0" err="1" smtClean="0"/>
              <a:t>How</a:t>
            </a:r>
            <a:r>
              <a:rPr lang="pl-PL" sz="3200" dirty="0" smtClean="0"/>
              <a:t> to </a:t>
            </a:r>
            <a:r>
              <a:rPr lang="pl-PL" sz="3200" dirty="0" err="1" smtClean="0"/>
              <a:t>check</a:t>
            </a:r>
            <a:r>
              <a:rPr lang="pl-PL" sz="3200" dirty="0" smtClean="0"/>
              <a:t> </a:t>
            </a:r>
            <a:r>
              <a:rPr lang="pl-PL" sz="3200" dirty="0" err="1" smtClean="0"/>
              <a:t>whether</a:t>
            </a:r>
            <a:r>
              <a:rPr lang="pl-PL" sz="3200" dirty="0" smtClean="0"/>
              <a:t> </a:t>
            </a:r>
            <a:r>
              <a:rPr lang="pl-PL" sz="3200" dirty="0" err="1" smtClean="0"/>
              <a:t>differences</a:t>
            </a:r>
            <a:r>
              <a:rPr lang="pl-PL" sz="3200" dirty="0" smtClean="0"/>
              <a:t> </a:t>
            </a:r>
            <a:r>
              <a:rPr lang="pl-PL" sz="3200" dirty="0" err="1" smtClean="0"/>
              <a:t>between</a:t>
            </a:r>
            <a:r>
              <a:rPr lang="pl-PL" sz="3200" dirty="0" smtClean="0"/>
              <a:t> old and </a:t>
            </a:r>
            <a:r>
              <a:rPr lang="pl-PL" sz="3200" dirty="0" err="1" smtClean="0"/>
              <a:t>new</a:t>
            </a:r>
            <a:r>
              <a:rPr lang="pl-PL" sz="3200" dirty="0" smtClean="0"/>
              <a:t> </a:t>
            </a:r>
            <a:r>
              <a:rPr lang="pl-PL" sz="3200" dirty="0" err="1" smtClean="0"/>
              <a:t>forests</a:t>
            </a:r>
            <a:r>
              <a:rPr lang="pl-PL" sz="3200" dirty="0" smtClean="0"/>
              <a:t> </a:t>
            </a:r>
            <a:r>
              <a:rPr lang="pl-PL" sz="3200" dirty="0" err="1" smtClean="0"/>
              <a:t>are</a:t>
            </a:r>
            <a:r>
              <a:rPr lang="pl-PL" sz="3200" dirty="0" smtClean="0"/>
              <a:t> </a:t>
            </a:r>
            <a:r>
              <a:rPr lang="pl-PL" sz="3200" dirty="0" err="1" smtClean="0"/>
              <a:t>important</a:t>
            </a:r>
            <a:r>
              <a:rPr lang="pl-PL" sz="3200" dirty="0" smtClean="0"/>
              <a:t>? </a:t>
            </a:r>
            <a:endParaRPr lang="pl-PL" sz="3200" dirty="0"/>
          </a:p>
        </p:txBody>
      </p:sp>
      <p:sp>
        <p:nvSpPr>
          <p:cNvPr id="6" name="Symbol zastępczy zawartości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b="1" dirty="0" err="1" smtClean="0"/>
              <a:t>simple</a:t>
            </a:r>
            <a:r>
              <a:rPr lang="pl-PL" b="1" dirty="0" smtClean="0"/>
              <a:t>:</a:t>
            </a:r>
          </a:p>
          <a:p>
            <a:r>
              <a:rPr lang="pl-PL" dirty="0" err="1" smtClean="0"/>
              <a:t>one-way</a:t>
            </a:r>
            <a:r>
              <a:rPr lang="pl-PL" dirty="0" smtClean="0"/>
              <a:t> ANOVA</a:t>
            </a:r>
          </a:p>
          <a:p>
            <a:r>
              <a:rPr lang="pl-PL" i="1" dirty="0" err="1" smtClean="0"/>
              <a:t>base</a:t>
            </a:r>
            <a:r>
              <a:rPr lang="pl-PL" i="1" dirty="0" smtClean="0"/>
              <a:t> </a:t>
            </a:r>
            <a:r>
              <a:rPr lang="pl-PL" dirty="0" err="1" smtClean="0"/>
              <a:t>package</a:t>
            </a:r>
            <a:endParaRPr lang="pl-PL" i="1" dirty="0" smtClean="0"/>
          </a:p>
        </p:txBody>
      </p:sp>
      <p:sp>
        <p:nvSpPr>
          <p:cNvPr id="7" name="Symbol zastępczy zawartości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l-PL" b="1" dirty="0" err="1" smtClean="0"/>
              <a:t>sophisticated</a:t>
            </a:r>
            <a:r>
              <a:rPr lang="pl-PL" b="1" dirty="0" smtClean="0"/>
              <a:t>:</a:t>
            </a:r>
          </a:p>
          <a:p>
            <a:r>
              <a:rPr lang="pl-PL" dirty="0" err="1" smtClean="0"/>
              <a:t>spatially-explicit</a:t>
            </a:r>
            <a:r>
              <a:rPr lang="pl-PL" dirty="0" smtClean="0"/>
              <a:t> Poisson GLM</a:t>
            </a:r>
          </a:p>
          <a:p>
            <a:r>
              <a:rPr lang="pl-PL" i="1" dirty="0" err="1" smtClean="0"/>
              <a:t>hglm</a:t>
            </a:r>
            <a:r>
              <a:rPr lang="pl-PL" i="1" dirty="0" smtClean="0"/>
              <a:t>  </a:t>
            </a:r>
            <a:r>
              <a:rPr lang="pl-PL" dirty="0" err="1" smtClean="0"/>
              <a:t>package</a:t>
            </a:r>
            <a:endParaRPr lang="pl-PL" dirty="0" smtClean="0"/>
          </a:p>
          <a:p>
            <a:r>
              <a:rPr lang="pl-PL" dirty="0" smtClean="0"/>
              <a:t>+ </a:t>
            </a:r>
            <a:r>
              <a:rPr lang="pl-PL" i="1" dirty="0" err="1" smtClean="0"/>
              <a:t>spdep</a:t>
            </a:r>
            <a:r>
              <a:rPr lang="pl-PL" i="1" dirty="0" smtClean="0"/>
              <a:t> </a:t>
            </a:r>
            <a:r>
              <a:rPr lang="pl-PL" dirty="0" smtClean="0"/>
              <a:t>– for </a:t>
            </a:r>
            <a:r>
              <a:rPr lang="pl-PL" dirty="0" err="1" smtClean="0"/>
              <a:t>neighbourhood</a:t>
            </a:r>
            <a:r>
              <a:rPr lang="pl-PL" dirty="0" smtClean="0"/>
              <a:t> </a:t>
            </a:r>
            <a:r>
              <a:rPr lang="pl-PL" dirty="0" err="1" smtClean="0"/>
              <a:t>matrix</a:t>
            </a:r>
            <a:endParaRPr lang="pl-PL" dirty="0" smtClean="0"/>
          </a:p>
          <a:p>
            <a:endParaRPr lang="pl-P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Result</a:t>
            </a:r>
            <a:r>
              <a:rPr lang="pl-PL" dirty="0" smtClean="0"/>
              <a:t>: </a:t>
            </a:r>
            <a:r>
              <a:rPr lang="pl-PL" dirty="0" err="1" smtClean="0"/>
              <a:t>the</a:t>
            </a:r>
            <a:r>
              <a:rPr lang="pl-PL" dirty="0" smtClean="0"/>
              <a:t> same </a:t>
            </a:r>
            <a:r>
              <a:rPr lang="pl-PL" dirty="0" err="1" smtClean="0"/>
              <a:t>or</a:t>
            </a:r>
            <a:r>
              <a:rPr lang="pl-PL" dirty="0" smtClean="0"/>
              <a:t> not?</a:t>
            </a:r>
            <a:endParaRPr lang="pl-PL" dirty="0"/>
          </a:p>
        </p:txBody>
      </p:sp>
      <p:sp>
        <p:nvSpPr>
          <p:cNvPr id="6" name="Symbol zastępczy zawartości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2050" name="Picture 2" descr="C:\Users\MarcinK\Documents\Nauka\Projekty badawcze\lasy miejskie - MISC\stare_lasy_Jerry\porecenzji\Fig_6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628800"/>
            <a:ext cx="8106836" cy="4608512"/>
          </a:xfrm>
          <a:prstGeom prst="rect">
            <a:avLst/>
          </a:prstGeom>
          <a:noFill/>
        </p:spPr>
      </p:pic>
      <p:sp>
        <p:nvSpPr>
          <p:cNvPr id="7" name="pole tekstowe 6"/>
          <p:cNvSpPr txBox="1"/>
          <p:nvPr/>
        </p:nvSpPr>
        <p:spPr>
          <a:xfrm>
            <a:off x="539552" y="6309320"/>
            <a:ext cx="637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Dyderski et al.; </a:t>
            </a:r>
            <a:r>
              <a:rPr lang="pl-PL" dirty="0" err="1" smtClean="0"/>
              <a:t>submitted</a:t>
            </a:r>
            <a:r>
              <a:rPr lang="pl-PL" dirty="0" smtClean="0"/>
              <a:t> to </a:t>
            </a:r>
            <a:r>
              <a:rPr lang="pl-PL" dirty="0" err="1" smtClean="0"/>
              <a:t>Diversity</a:t>
            </a:r>
            <a:r>
              <a:rPr lang="pl-PL" dirty="0" smtClean="0"/>
              <a:t> and </a:t>
            </a:r>
            <a:r>
              <a:rPr lang="pl-PL" dirty="0" err="1" smtClean="0"/>
              <a:t>Distributions</a:t>
            </a:r>
            <a:endParaRPr lang="pl-P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AWIS </a:t>
            </a:r>
            <a:r>
              <a:rPr lang="pl-PL" dirty="0" err="1" smtClean="0"/>
              <a:t>number</a:t>
            </a:r>
            <a:r>
              <a:rPr lang="pl-PL" dirty="0" smtClean="0"/>
              <a:t> </a:t>
            </a:r>
            <a:r>
              <a:rPr lang="pl-PL" dirty="0" err="1" smtClean="0"/>
              <a:t>vs</a:t>
            </a:r>
            <a:r>
              <a:rPr lang="pl-PL" dirty="0" smtClean="0"/>
              <a:t>. </a:t>
            </a:r>
            <a:r>
              <a:rPr lang="pl-PL" dirty="0" err="1" smtClean="0"/>
              <a:t>land-use</a:t>
            </a:r>
            <a:r>
              <a:rPr lang="pl-PL" dirty="0" smtClean="0"/>
              <a:t> </a:t>
            </a:r>
            <a:r>
              <a:rPr lang="pl-PL" dirty="0" err="1" smtClean="0"/>
              <a:t>forms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3074" name="Picture 2" descr="C:\Users\MarcinK\Documents\Nauka\Projekty badawcze\lasy miejskie - MISC\stare_lasy_Jerry\porecenzji\Fig_7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196752"/>
            <a:ext cx="7560840" cy="5264634"/>
          </a:xfrm>
          <a:prstGeom prst="rect">
            <a:avLst/>
          </a:prstGeom>
          <a:noFill/>
        </p:spPr>
      </p:pic>
      <p:sp>
        <p:nvSpPr>
          <p:cNvPr id="5" name="pole tekstowe 4"/>
          <p:cNvSpPr txBox="1"/>
          <p:nvPr/>
        </p:nvSpPr>
        <p:spPr>
          <a:xfrm>
            <a:off x="755576" y="6488668"/>
            <a:ext cx="637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Dyderski et al.; </a:t>
            </a:r>
            <a:r>
              <a:rPr lang="pl-PL" dirty="0" err="1" smtClean="0"/>
              <a:t>submitted</a:t>
            </a:r>
            <a:r>
              <a:rPr lang="pl-PL" dirty="0" smtClean="0"/>
              <a:t> to </a:t>
            </a:r>
            <a:r>
              <a:rPr lang="pl-PL" dirty="0" err="1" smtClean="0"/>
              <a:t>Diversity</a:t>
            </a:r>
            <a:r>
              <a:rPr lang="pl-PL" dirty="0" smtClean="0"/>
              <a:t> and </a:t>
            </a:r>
            <a:r>
              <a:rPr lang="pl-PL" dirty="0" err="1" smtClean="0"/>
              <a:t>Distributions</a:t>
            </a:r>
            <a:endParaRPr lang="pl-P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Land-use</a:t>
            </a:r>
            <a:r>
              <a:rPr lang="pl-PL" dirty="0" smtClean="0"/>
              <a:t> </a:t>
            </a:r>
            <a:r>
              <a:rPr lang="pl-PL" dirty="0" err="1" smtClean="0"/>
              <a:t>forms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098" name="Picture 2" descr="C:\Users\MarcinK\Documents\Nauka\Projekty badawcze\lasy miejskie - MISC\stare_lasy_Jerry\porecenzji\Fig_8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8708697" cy="6165304"/>
          </a:xfrm>
          <a:prstGeom prst="rect">
            <a:avLst/>
          </a:prstGeom>
          <a:noFill/>
        </p:spPr>
      </p:pic>
      <p:sp>
        <p:nvSpPr>
          <p:cNvPr id="5" name="Prostokąt 4"/>
          <p:cNvSpPr/>
          <p:nvPr/>
        </p:nvSpPr>
        <p:spPr>
          <a:xfrm>
            <a:off x="4788024" y="3356992"/>
            <a:ext cx="2016224" cy="1296144"/>
          </a:xfrm>
          <a:prstGeom prst="rect">
            <a:avLst/>
          </a:prstGeom>
          <a:noFill/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Prostokąt 5"/>
          <p:cNvSpPr/>
          <p:nvPr/>
        </p:nvSpPr>
        <p:spPr>
          <a:xfrm>
            <a:off x="683568" y="1916832"/>
            <a:ext cx="2016224" cy="129614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rostokąt 6"/>
          <p:cNvSpPr/>
          <p:nvPr/>
        </p:nvSpPr>
        <p:spPr>
          <a:xfrm>
            <a:off x="4788024" y="1916832"/>
            <a:ext cx="2016224" cy="1296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/>
        </p:nvSpPr>
        <p:spPr>
          <a:xfrm>
            <a:off x="6804248" y="4869160"/>
            <a:ext cx="2016224" cy="1296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rostokąt 8"/>
          <p:cNvSpPr/>
          <p:nvPr/>
        </p:nvSpPr>
        <p:spPr>
          <a:xfrm>
            <a:off x="2771800" y="4797152"/>
            <a:ext cx="2016224" cy="1296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/>
        </p:nvSpPr>
        <p:spPr>
          <a:xfrm>
            <a:off x="683568" y="4797152"/>
            <a:ext cx="2016224" cy="129614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pole tekstowe 10"/>
          <p:cNvSpPr txBox="1"/>
          <p:nvPr/>
        </p:nvSpPr>
        <p:spPr>
          <a:xfrm>
            <a:off x="323528" y="6488668"/>
            <a:ext cx="637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Dyderski et al.; </a:t>
            </a:r>
            <a:r>
              <a:rPr lang="pl-PL" dirty="0" err="1" smtClean="0"/>
              <a:t>submitted</a:t>
            </a:r>
            <a:r>
              <a:rPr lang="pl-PL" dirty="0" smtClean="0"/>
              <a:t> to </a:t>
            </a:r>
            <a:r>
              <a:rPr lang="pl-PL" dirty="0" err="1" smtClean="0"/>
              <a:t>Diversity</a:t>
            </a:r>
            <a:r>
              <a:rPr lang="pl-PL" dirty="0" smtClean="0"/>
              <a:t> and </a:t>
            </a:r>
            <a:r>
              <a:rPr lang="pl-PL" dirty="0" err="1" smtClean="0"/>
              <a:t>Distributions</a:t>
            </a:r>
            <a:endParaRPr lang="pl-P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foRest</a:t>
            </a:r>
            <a:r>
              <a:rPr lang="pl-PL" dirty="0" smtClean="0"/>
              <a:t> </a:t>
            </a:r>
            <a:r>
              <a:rPr lang="pl-PL" dirty="0" err="1" smtClean="0"/>
              <a:t>ecology</a:t>
            </a:r>
            <a:endParaRPr lang="pl-PL" dirty="0"/>
          </a:p>
        </p:txBody>
      </p:sp>
      <p:pic>
        <p:nvPicPr>
          <p:cNvPr id="7" name="Symbol zastępczy zawartości 6" descr="P8310277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323528" y="1412776"/>
            <a:ext cx="4752528" cy="3349828"/>
          </a:xfrm>
        </p:spPr>
      </p:pic>
      <p:pic>
        <p:nvPicPr>
          <p:cNvPr id="8" name="Symbol zastępczy zawartości 7" descr="FIG_7.t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572000" y="3861048"/>
            <a:ext cx="4038600" cy="2846615"/>
          </a:xfrm>
        </p:spPr>
      </p:pic>
      <p:pic>
        <p:nvPicPr>
          <p:cNvPr id="5" name="Symbol zastępczy zawartości 7" descr="FIG_7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584" y="4293096"/>
            <a:ext cx="4038600" cy="2346772"/>
          </a:xfrm>
          <a:prstGeom prst="rect">
            <a:avLst/>
          </a:prstGeom>
        </p:spPr>
      </p:pic>
      <p:pic>
        <p:nvPicPr>
          <p:cNvPr id="6" name="Symbol zastępczy zawartości 7" descr="FIG_7.t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32040" y="1556792"/>
            <a:ext cx="4068219" cy="2880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pl-PL" dirty="0" err="1" smtClean="0"/>
              <a:t>Are</a:t>
            </a:r>
            <a:r>
              <a:rPr lang="pl-PL" dirty="0" smtClean="0"/>
              <a:t> </a:t>
            </a:r>
            <a:r>
              <a:rPr lang="pl-PL" dirty="0" err="1" smtClean="0"/>
              <a:t>railways</a:t>
            </a:r>
            <a:r>
              <a:rPr lang="pl-PL" dirty="0" smtClean="0"/>
              <a:t> </a:t>
            </a:r>
            <a:r>
              <a:rPr lang="pl-PL" dirty="0" err="1" smtClean="0"/>
              <a:t>really</a:t>
            </a:r>
            <a:r>
              <a:rPr lang="pl-PL" dirty="0" smtClean="0"/>
              <a:t> nice for AWIS?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dirty="0" err="1" smtClean="0"/>
              <a:t>Prussian</a:t>
            </a:r>
            <a:r>
              <a:rPr lang="pl-PL" dirty="0" smtClean="0"/>
              <a:t> </a:t>
            </a:r>
            <a:r>
              <a:rPr lang="pl-PL" dirty="0" err="1" smtClean="0"/>
              <a:t>stronghold</a:t>
            </a:r>
            <a:endParaRPr lang="pl-PL" dirty="0" smtClean="0"/>
          </a:p>
          <a:p>
            <a:r>
              <a:rPr lang="pl-PL" dirty="0" err="1" smtClean="0"/>
              <a:t>railways</a:t>
            </a:r>
            <a:r>
              <a:rPr lang="pl-PL" dirty="0" smtClean="0"/>
              <a:t> </a:t>
            </a:r>
            <a:r>
              <a:rPr lang="pl-PL" dirty="0" err="1" smtClean="0"/>
              <a:t>from</a:t>
            </a:r>
            <a:r>
              <a:rPr lang="pl-PL" dirty="0" smtClean="0"/>
              <a:t> XIX </a:t>
            </a:r>
            <a:r>
              <a:rPr lang="pl-PL" dirty="0" err="1" smtClean="0"/>
              <a:t>century</a:t>
            </a:r>
            <a:endParaRPr lang="pl-PL" dirty="0" smtClean="0"/>
          </a:p>
          <a:p>
            <a:r>
              <a:rPr lang="pl-PL" dirty="0" err="1" smtClean="0"/>
              <a:t>forests</a:t>
            </a:r>
            <a:r>
              <a:rPr lang="pl-PL" dirty="0" smtClean="0"/>
              <a:t> </a:t>
            </a:r>
            <a:r>
              <a:rPr lang="pl-PL" dirty="0" err="1" smtClean="0"/>
              <a:t>planted</a:t>
            </a:r>
            <a:r>
              <a:rPr lang="pl-PL" dirty="0" smtClean="0"/>
              <a:t> for </a:t>
            </a:r>
            <a:r>
              <a:rPr lang="pl-PL" dirty="0" err="1" smtClean="0"/>
              <a:t>forts</a:t>
            </a:r>
            <a:r>
              <a:rPr lang="pl-PL" dirty="0" smtClean="0"/>
              <a:t> </a:t>
            </a:r>
            <a:r>
              <a:rPr lang="pl-PL" dirty="0" err="1" smtClean="0"/>
              <a:t>protection</a:t>
            </a:r>
            <a:endParaRPr lang="pl-PL" dirty="0" smtClean="0"/>
          </a:p>
          <a:p>
            <a:pPr>
              <a:buNone/>
            </a:pPr>
            <a:endParaRPr lang="pl-PL" dirty="0" smtClean="0"/>
          </a:p>
          <a:p>
            <a:pPr>
              <a:buNone/>
            </a:pPr>
            <a:r>
              <a:rPr lang="pl-PL" b="1" dirty="0" smtClean="0"/>
              <a:t>= </a:t>
            </a:r>
            <a:r>
              <a:rPr lang="pl-PL" b="1" dirty="0" err="1" smtClean="0"/>
              <a:t>coincidence</a:t>
            </a:r>
            <a:endParaRPr lang="pl-PL" b="1" dirty="0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026" name="Picture 2" descr="C:\Users\MarcinK\Documents\Nauka\stat_narz\R\eRum\moje wystąpienia\mappoz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7984" y="1556792"/>
            <a:ext cx="4281727" cy="45365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Conclusions</a:t>
            </a:r>
            <a:endParaRPr lang="pl-PL" dirty="0"/>
          </a:p>
        </p:txBody>
      </p:sp>
      <p:sp>
        <p:nvSpPr>
          <p:cNvPr id="6" name="Symbol zastępczy zawartości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l-PL" dirty="0" err="1" smtClean="0"/>
              <a:t>forest</a:t>
            </a:r>
            <a:r>
              <a:rPr lang="pl-PL" dirty="0" smtClean="0"/>
              <a:t> </a:t>
            </a:r>
            <a:r>
              <a:rPr lang="pl-PL" dirty="0" err="1" smtClean="0"/>
              <a:t>ecology</a:t>
            </a:r>
            <a:r>
              <a:rPr lang="pl-PL" dirty="0" smtClean="0"/>
              <a:t> </a:t>
            </a:r>
            <a:r>
              <a:rPr lang="pl-PL" dirty="0" err="1" smtClean="0"/>
              <a:t>needs</a:t>
            </a:r>
            <a:r>
              <a:rPr lang="pl-PL" dirty="0" smtClean="0"/>
              <a:t> data science</a:t>
            </a:r>
          </a:p>
          <a:p>
            <a:r>
              <a:rPr lang="pl-PL" dirty="0" smtClean="0"/>
              <a:t>‘</a:t>
            </a:r>
            <a:r>
              <a:rPr lang="pl-PL" dirty="0" err="1" smtClean="0"/>
              <a:t>expert</a:t>
            </a:r>
            <a:r>
              <a:rPr lang="pl-PL" dirty="0" smtClean="0"/>
              <a:t> </a:t>
            </a:r>
            <a:r>
              <a:rPr lang="pl-PL" dirty="0" err="1" smtClean="0"/>
              <a:t>knowledge</a:t>
            </a:r>
            <a:r>
              <a:rPr lang="pl-PL" dirty="0" smtClean="0"/>
              <a:t>’ </a:t>
            </a:r>
            <a:r>
              <a:rPr lang="pl-PL" dirty="0" err="1" smtClean="0"/>
              <a:t>about</a:t>
            </a:r>
            <a:r>
              <a:rPr lang="pl-PL" dirty="0" smtClean="0"/>
              <a:t> </a:t>
            </a:r>
            <a:r>
              <a:rPr lang="pl-PL" dirty="0" err="1" smtClean="0"/>
              <a:t>species</a:t>
            </a:r>
            <a:r>
              <a:rPr lang="pl-PL" dirty="0" smtClean="0"/>
              <a:t> and </a:t>
            </a:r>
            <a:r>
              <a:rPr lang="pl-PL" dirty="0" err="1" smtClean="0"/>
              <a:t>ecosystems</a:t>
            </a:r>
            <a:r>
              <a:rPr lang="pl-PL" dirty="0" smtClean="0"/>
              <a:t> </a:t>
            </a:r>
            <a:r>
              <a:rPr lang="pl-PL" dirty="0" err="1" smtClean="0"/>
              <a:t>is</a:t>
            </a:r>
            <a:r>
              <a:rPr lang="pl-PL" dirty="0" smtClean="0"/>
              <a:t> </a:t>
            </a:r>
            <a:r>
              <a:rPr lang="pl-PL" dirty="0" err="1" smtClean="0"/>
              <a:t>required</a:t>
            </a:r>
            <a:r>
              <a:rPr lang="pl-PL" dirty="0" smtClean="0"/>
              <a:t> to </a:t>
            </a:r>
            <a:r>
              <a:rPr lang="pl-PL" dirty="0" err="1" smtClean="0"/>
              <a:t>distinguish</a:t>
            </a:r>
            <a:r>
              <a:rPr lang="pl-PL" dirty="0" smtClean="0"/>
              <a:t> </a:t>
            </a:r>
            <a:r>
              <a:rPr lang="pl-PL" dirty="0" err="1" smtClean="0"/>
              <a:t>computation</a:t>
            </a:r>
            <a:r>
              <a:rPr lang="pl-PL" dirty="0" smtClean="0"/>
              <a:t> </a:t>
            </a:r>
            <a:r>
              <a:rPr lang="pl-PL" dirty="0" err="1" smtClean="0"/>
              <a:t>artifacts</a:t>
            </a:r>
            <a:r>
              <a:rPr lang="pl-PL" dirty="0" smtClean="0"/>
              <a:t> </a:t>
            </a:r>
            <a:r>
              <a:rPr lang="pl-PL" dirty="0" err="1" smtClean="0"/>
              <a:t>from</a:t>
            </a:r>
            <a:r>
              <a:rPr lang="pl-PL" dirty="0" smtClean="0"/>
              <a:t> </a:t>
            </a:r>
            <a:r>
              <a:rPr lang="pl-PL" dirty="0" err="1" smtClean="0"/>
              <a:t>biological</a:t>
            </a:r>
            <a:r>
              <a:rPr lang="pl-PL" dirty="0" smtClean="0"/>
              <a:t> </a:t>
            </a:r>
            <a:r>
              <a:rPr lang="pl-PL" dirty="0" err="1" smtClean="0"/>
              <a:t>phenomena</a:t>
            </a:r>
            <a:endParaRPr lang="pl-PL" dirty="0" smtClean="0"/>
          </a:p>
          <a:p>
            <a:r>
              <a:rPr lang="pl-PL" dirty="0" smtClean="0"/>
              <a:t>many </a:t>
            </a:r>
            <a:r>
              <a:rPr lang="pl-PL" dirty="0" err="1" smtClean="0"/>
              <a:t>problems</a:t>
            </a:r>
            <a:r>
              <a:rPr lang="pl-PL" dirty="0" smtClean="0"/>
              <a:t> </a:t>
            </a:r>
            <a:r>
              <a:rPr lang="pl-PL" dirty="0" err="1" smtClean="0"/>
              <a:t>are</a:t>
            </a:r>
            <a:r>
              <a:rPr lang="pl-PL" dirty="0" smtClean="0"/>
              <a:t> </a:t>
            </a:r>
            <a:r>
              <a:rPr lang="pl-PL" dirty="0" err="1" smtClean="0"/>
              <a:t>solvable</a:t>
            </a:r>
            <a:r>
              <a:rPr lang="pl-PL" dirty="0" smtClean="0"/>
              <a:t> by </a:t>
            </a:r>
            <a:r>
              <a:rPr lang="pl-PL" dirty="0" err="1" smtClean="0"/>
              <a:t>easy</a:t>
            </a:r>
            <a:r>
              <a:rPr lang="pl-PL" dirty="0" smtClean="0"/>
              <a:t> </a:t>
            </a:r>
            <a:r>
              <a:rPr lang="pl-PL" dirty="0" err="1" smtClean="0"/>
              <a:t>methods</a:t>
            </a:r>
            <a:r>
              <a:rPr lang="pl-PL" dirty="0" smtClean="0"/>
              <a:t>, but </a:t>
            </a:r>
            <a:r>
              <a:rPr lang="pl-PL" dirty="0" err="1" smtClean="0"/>
              <a:t>require</a:t>
            </a:r>
            <a:r>
              <a:rPr lang="pl-PL" dirty="0" smtClean="0"/>
              <a:t> lot of data</a:t>
            </a:r>
          </a:p>
          <a:p>
            <a:r>
              <a:rPr lang="pl-PL" dirty="0" smtClean="0"/>
              <a:t>many </a:t>
            </a:r>
            <a:r>
              <a:rPr lang="pl-PL" dirty="0" err="1" smtClean="0"/>
              <a:t>problems</a:t>
            </a:r>
            <a:r>
              <a:rPr lang="pl-PL" dirty="0" smtClean="0"/>
              <a:t> </a:t>
            </a:r>
            <a:r>
              <a:rPr lang="pl-PL" dirty="0" err="1" smtClean="0"/>
              <a:t>don’t</a:t>
            </a:r>
            <a:r>
              <a:rPr lang="pl-PL" dirty="0" smtClean="0"/>
              <a:t> </a:t>
            </a:r>
            <a:r>
              <a:rPr lang="pl-PL" dirty="0" err="1" smtClean="0"/>
              <a:t>require</a:t>
            </a:r>
            <a:r>
              <a:rPr lang="pl-PL" dirty="0" smtClean="0"/>
              <a:t> </a:t>
            </a:r>
            <a:r>
              <a:rPr lang="pl-PL" dirty="0" err="1" smtClean="0"/>
              <a:t>hard-to-collect</a:t>
            </a:r>
            <a:r>
              <a:rPr lang="pl-PL" dirty="0" smtClean="0"/>
              <a:t> data, but </a:t>
            </a:r>
            <a:r>
              <a:rPr lang="pl-PL" dirty="0" err="1" smtClean="0"/>
              <a:t>require</a:t>
            </a:r>
            <a:r>
              <a:rPr lang="pl-PL" dirty="0" smtClean="0"/>
              <a:t> </a:t>
            </a:r>
            <a:r>
              <a:rPr lang="pl-PL" dirty="0" err="1" smtClean="0"/>
              <a:t>analytical</a:t>
            </a:r>
            <a:r>
              <a:rPr lang="pl-PL" dirty="0" smtClean="0"/>
              <a:t> </a:t>
            </a:r>
            <a:r>
              <a:rPr lang="pl-PL" dirty="0" err="1" smtClean="0"/>
              <a:t>skills</a:t>
            </a:r>
            <a:endParaRPr lang="pl-P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Conclusions</a:t>
            </a:r>
            <a:endParaRPr lang="pl-PL" dirty="0"/>
          </a:p>
        </p:txBody>
      </p:sp>
      <p:sp>
        <p:nvSpPr>
          <p:cNvPr id="6" name="Symbol zastępczy zawartości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 smtClean="0"/>
              <a:t>forest</a:t>
            </a:r>
            <a:r>
              <a:rPr lang="pl-PL" dirty="0" smtClean="0"/>
              <a:t> </a:t>
            </a:r>
            <a:r>
              <a:rPr lang="pl-PL" dirty="0" err="1" smtClean="0"/>
              <a:t>ecology</a:t>
            </a:r>
            <a:r>
              <a:rPr lang="pl-PL" dirty="0" smtClean="0"/>
              <a:t> </a:t>
            </a:r>
            <a:r>
              <a:rPr lang="pl-PL" dirty="0" err="1" smtClean="0"/>
              <a:t>needs</a:t>
            </a:r>
            <a:r>
              <a:rPr lang="pl-PL" dirty="0" smtClean="0"/>
              <a:t> data science</a:t>
            </a:r>
          </a:p>
          <a:p>
            <a:r>
              <a:rPr lang="pl-PL" dirty="0" smtClean="0"/>
              <a:t>data science for </a:t>
            </a:r>
            <a:r>
              <a:rPr lang="pl-PL" dirty="0" err="1" smtClean="0"/>
              <a:t>forest</a:t>
            </a:r>
            <a:r>
              <a:rPr lang="pl-PL" dirty="0" smtClean="0"/>
              <a:t> </a:t>
            </a:r>
            <a:r>
              <a:rPr lang="pl-PL" dirty="0" err="1" smtClean="0"/>
              <a:t>ecology</a:t>
            </a:r>
            <a:r>
              <a:rPr lang="pl-PL" dirty="0" smtClean="0"/>
              <a:t> </a:t>
            </a:r>
            <a:r>
              <a:rPr lang="pl-PL" dirty="0" err="1" smtClean="0"/>
              <a:t>must</a:t>
            </a:r>
            <a:r>
              <a:rPr lang="pl-PL" dirty="0" smtClean="0"/>
              <a:t> be </a:t>
            </a:r>
            <a:r>
              <a:rPr lang="pl-PL" dirty="0" err="1" smtClean="0"/>
              <a:t>more</a:t>
            </a:r>
            <a:r>
              <a:rPr lang="pl-PL" dirty="0" smtClean="0"/>
              <a:t> </a:t>
            </a:r>
            <a:r>
              <a:rPr lang="pl-PL" dirty="0" err="1" smtClean="0"/>
              <a:t>expert</a:t>
            </a:r>
            <a:r>
              <a:rPr lang="pl-PL" dirty="0" smtClean="0"/>
              <a:t> </a:t>
            </a:r>
            <a:r>
              <a:rPr lang="pl-PL" dirty="0" err="1" smtClean="0"/>
              <a:t>knowledge-oriented</a:t>
            </a:r>
            <a:r>
              <a:rPr lang="pl-PL" dirty="0" smtClean="0"/>
              <a:t> to </a:t>
            </a:r>
            <a:r>
              <a:rPr lang="pl-PL" dirty="0" err="1" smtClean="0"/>
              <a:t>fulfill</a:t>
            </a:r>
            <a:r>
              <a:rPr lang="pl-PL" dirty="0" smtClean="0"/>
              <a:t> </a:t>
            </a:r>
            <a:r>
              <a:rPr lang="pl-PL" dirty="0" err="1" smtClean="0"/>
              <a:t>its</a:t>
            </a:r>
            <a:r>
              <a:rPr lang="pl-PL" dirty="0" smtClean="0"/>
              <a:t> </a:t>
            </a:r>
            <a:r>
              <a:rPr lang="pl-PL" dirty="0" err="1" smtClean="0"/>
              <a:t>aims</a:t>
            </a:r>
            <a:endParaRPr lang="pl-PL" dirty="0" smtClean="0"/>
          </a:p>
        </p:txBody>
      </p:sp>
      <p:grpSp>
        <p:nvGrpSpPr>
          <p:cNvPr id="13" name="Grupa 12"/>
          <p:cNvGrpSpPr/>
          <p:nvPr/>
        </p:nvGrpSpPr>
        <p:grpSpPr>
          <a:xfrm>
            <a:off x="1259632" y="476672"/>
            <a:ext cx="6264696" cy="5979938"/>
            <a:chOff x="1259632" y="476672"/>
            <a:chExt cx="6264696" cy="5979938"/>
          </a:xfrm>
        </p:grpSpPr>
        <p:pic>
          <p:nvPicPr>
            <p:cNvPr id="9218" name="Picture 2" descr="Data_Science_VD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9632" y="476672"/>
              <a:ext cx="6264696" cy="5979938"/>
            </a:xfrm>
            <a:prstGeom prst="rect">
              <a:avLst/>
            </a:prstGeom>
            <a:solidFill>
              <a:schemeClr val="tx2"/>
            </a:solidFill>
          </p:spPr>
        </p:pic>
        <p:sp>
          <p:nvSpPr>
            <p:cNvPr id="12" name="Prostokąt 11"/>
            <p:cNvSpPr/>
            <p:nvPr/>
          </p:nvSpPr>
          <p:spPr>
            <a:xfrm>
              <a:off x="1259632" y="6165304"/>
              <a:ext cx="626469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l-PL" sz="1200" dirty="0" smtClean="0">
                  <a:solidFill>
                    <a:schemeClr val="bg1"/>
                  </a:solidFill>
                </a:rPr>
                <a:t>http://drewconway.com/zia/2013/3/26/the-data-science-venn-diagram</a:t>
              </a:r>
              <a:endParaRPr lang="pl-PL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Conclusions</a:t>
            </a:r>
            <a:endParaRPr lang="pl-PL" dirty="0"/>
          </a:p>
        </p:txBody>
      </p:sp>
      <p:sp>
        <p:nvSpPr>
          <p:cNvPr id="6" name="Symbol zastępczy zawartości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 smtClean="0"/>
              <a:t>forest</a:t>
            </a:r>
            <a:r>
              <a:rPr lang="pl-PL" dirty="0" smtClean="0"/>
              <a:t> </a:t>
            </a:r>
            <a:r>
              <a:rPr lang="pl-PL" dirty="0" err="1" smtClean="0"/>
              <a:t>ecology</a:t>
            </a:r>
            <a:r>
              <a:rPr lang="pl-PL" dirty="0" smtClean="0"/>
              <a:t> </a:t>
            </a:r>
            <a:r>
              <a:rPr lang="pl-PL" dirty="0" err="1" smtClean="0"/>
              <a:t>needs</a:t>
            </a:r>
            <a:r>
              <a:rPr lang="pl-PL" dirty="0" smtClean="0"/>
              <a:t> data science</a:t>
            </a:r>
          </a:p>
          <a:p>
            <a:r>
              <a:rPr lang="pl-PL" dirty="0" smtClean="0"/>
              <a:t>data science for </a:t>
            </a:r>
            <a:r>
              <a:rPr lang="pl-PL" dirty="0" err="1" smtClean="0"/>
              <a:t>forest</a:t>
            </a:r>
            <a:r>
              <a:rPr lang="pl-PL" dirty="0" smtClean="0"/>
              <a:t> </a:t>
            </a:r>
            <a:r>
              <a:rPr lang="pl-PL" dirty="0" err="1" smtClean="0"/>
              <a:t>ecology</a:t>
            </a:r>
            <a:r>
              <a:rPr lang="pl-PL" dirty="0" smtClean="0"/>
              <a:t> </a:t>
            </a:r>
            <a:r>
              <a:rPr lang="pl-PL" dirty="0" err="1" smtClean="0"/>
              <a:t>must</a:t>
            </a:r>
            <a:r>
              <a:rPr lang="pl-PL" dirty="0" smtClean="0"/>
              <a:t> be </a:t>
            </a:r>
            <a:r>
              <a:rPr lang="pl-PL" dirty="0" err="1" smtClean="0"/>
              <a:t>more</a:t>
            </a:r>
            <a:r>
              <a:rPr lang="pl-PL" dirty="0" smtClean="0"/>
              <a:t> </a:t>
            </a:r>
            <a:r>
              <a:rPr lang="pl-PL" dirty="0" err="1" smtClean="0"/>
              <a:t>expert</a:t>
            </a:r>
            <a:r>
              <a:rPr lang="pl-PL" dirty="0" smtClean="0"/>
              <a:t> </a:t>
            </a:r>
            <a:r>
              <a:rPr lang="pl-PL" dirty="0" err="1" smtClean="0"/>
              <a:t>knowledge-oriented</a:t>
            </a:r>
            <a:r>
              <a:rPr lang="pl-PL" dirty="0" smtClean="0"/>
              <a:t> to </a:t>
            </a:r>
            <a:r>
              <a:rPr lang="pl-PL" dirty="0" err="1" smtClean="0"/>
              <a:t>fulfill</a:t>
            </a:r>
            <a:r>
              <a:rPr lang="pl-PL" dirty="0" smtClean="0"/>
              <a:t> </a:t>
            </a:r>
            <a:r>
              <a:rPr lang="pl-PL" dirty="0" err="1" smtClean="0"/>
              <a:t>its</a:t>
            </a:r>
            <a:r>
              <a:rPr lang="pl-PL" dirty="0" smtClean="0"/>
              <a:t> </a:t>
            </a:r>
            <a:r>
              <a:rPr lang="pl-PL" dirty="0" err="1" smtClean="0"/>
              <a:t>aims</a:t>
            </a:r>
            <a:endParaRPr lang="pl-PL" dirty="0" smtClean="0"/>
          </a:p>
        </p:txBody>
      </p:sp>
      <p:pic>
        <p:nvPicPr>
          <p:cNvPr id="9218" name="Picture 2" descr="Data_Science_V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476672"/>
            <a:ext cx="6264696" cy="5979938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12" name="Prostokąt 11"/>
          <p:cNvSpPr/>
          <p:nvPr/>
        </p:nvSpPr>
        <p:spPr>
          <a:xfrm>
            <a:off x="1259632" y="6165304"/>
            <a:ext cx="62646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200" dirty="0" smtClean="0">
                <a:solidFill>
                  <a:schemeClr val="bg1"/>
                </a:solidFill>
              </a:rPr>
              <a:t>http://drewconway.com/zia/2013/3/26/the-data-science-venn-diagram</a:t>
            </a:r>
            <a:endParaRPr lang="pl-PL" sz="1200" dirty="0">
              <a:solidFill>
                <a:schemeClr val="bg1"/>
              </a:solidFill>
            </a:endParaRPr>
          </a:p>
        </p:txBody>
      </p:sp>
      <p:sp>
        <p:nvSpPr>
          <p:cNvPr id="8" name="Elipsa 7"/>
          <p:cNvSpPr/>
          <p:nvPr/>
        </p:nvSpPr>
        <p:spPr>
          <a:xfrm>
            <a:off x="3995936" y="3284984"/>
            <a:ext cx="864096" cy="136815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0" name="Łącznik prosty ze strzałką 9"/>
          <p:cNvCxnSpPr/>
          <p:nvPr/>
        </p:nvCxnSpPr>
        <p:spPr>
          <a:xfrm flipH="1" flipV="1">
            <a:off x="4788024" y="4005064"/>
            <a:ext cx="2088232" cy="1008112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 smtClean="0"/>
              <a:t>Is</a:t>
            </a:r>
            <a:r>
              <a:rPr lang="pl-PL" dirty="0" smtClean="0"/>
              <a:t> </a:t>
            </a:r>
            <a:r>
              <a:rPr lang="pl-PL" dirty="0" err="1" smtClean="0"/>
              <a:t>forest</a:t>
            </a:r>
            <a:r>
              <a:rPr lang="pl-PL" dirty="0" smtClean="0"/>
              <a:t> a </a:t>
            </a:r>
            <a:r>
              <a:rPr lang="pl-PL" dirty="0" err="1" smtClean="0"/>
              <a:t>pharmacy</a:t>
            </a:r>
            <a:r>
              <a:rPr lang="pl-PL" dirty="0" smtClean="0"/>
              <a:t>?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smtClean="0"/>
              <a:t>Marcin K. Dyderski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395536" y="4797152"/>
            <a:ext cx="8208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pl-PL" dirty="0" err="1" smtClean="0"/>
              <a:t>Institute</a:t>
            </a:r>
            <a:r>
              <a:rPr lang="pl-PL" dirty="0" smtClean="0"/>
              <a:t> of </a:t>
            </a:r>
            <a:r>
              <a:rPr lang="pl-PL" dirty="0" err="1" smtClean="0"/>
              <a:t>Dendrology</a:t>
            </a:r>
            <a:r>
              <a:rPr lang="pl-PL" dirty="0" smtClean="0"/>
              <a:t>, </a:t>
            </a:r>
            <a:r>
              <a:rPr lang="pl-PL" dirty="0" err="1" smtClean="0"/>
              <a:t>Polish</a:t>
            </a:r>
            <a:r>
              <a:rPr lang="pl-PL" dirty="0" smtClean="0"/>
              <a:t> </a:t>
            </a:r>
            <a:r>
              <a:rPr lang="pl-PL" dirty="0" err="1" smtClean="0"/>
              <a:t>Academy</a:t>
            </a:r>
            <a:r>
              <a:rPr lang="pl-PL" dirty="0" smtClean="0"/>
              <a:t> of Sciences</a:t>
            </a:r>
          </a:p>
          <a:p>
            <a:pPr marL="342900" indent="-342900">
              <a:buAutoNum type="arabicPeriod"/>
            </a:pPr>
            <a:r>
              <a:rPr lang="pl-PL" dirty="0" smtClean="0"/>
              <a:t>Poznań </a:t>
            </a:r>
            <a:r>
              <a:rPr lang="pl-PL" dirty="0" err="1" smtClean="0"/>
              <a:t>University</a:t>
            </a:r>
            <a:r>
              <a:rPr lang="pl-PL" dirty="0" smtClean="0"/>
              <a:t> of Life Sciences, Department of </a:t>
            </a:r>
            <a:r>
              <a:rPr lang="pl-PL" dirty="0" err="1" smtClean="0"/>
              <a:t>Game</a:t>
            </a:r>
            <a:r>
              <a:rPr lang="pl-PL" dirty="0" smtClean="0"/>
              <a:t> Management and </a:t>
            </a:r>
            <a:r>
              <a:rPr lang="pl-PL" dirty="0" err="1" smtClean="0"/>
              <a:t>Forest</a:t>
            </a:r>
            <a:r>
              <a:rPr lang="pl-PL" dirty="0" smtClean="0"/>
              <a:t> </a:t>
            </a:r>
            <a:r>
              <a:rPr lang="pl-PL" dirty="0" err="1" smtClean="0"/>
              <a:t>Protection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683568" y="5805264"/>
            <a:ext cx="5432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scientific </a:t>
            </a:r>
            <a:r>
              <a:rPr lang="pl-PL" dirty="0" err="1" smtClean="0"/>
              <a:t>supervisor</a:t>
            </a:r>
            <a:r>
              <a:rPr lang="pl-PL" dirty="0" smtClean="0"/>
              <a:t>: </a:t>
            </a:r>
            <a:r>
              <a:rPr lang="pl-PL" dirty="0" err="1" smtClean="0"/>
              <a:t>dr</a:t>
            </a:r>
            <a:r>
              <a:rPr lang="pl-PL" dirty="0" smtClean="0"/>
              <a:t>. Andrzej M. Jagodziński</a:t>
            </a:r>
            <a:endParaRPr lang="pl-P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Aims</a:t>
            </a:r>
            <a:r>
              <a:rPr lang="pl-PL" dirty="0" smtClean="0"/>
              <a:t> of </a:t>
            </a:r>
            <a:r>
              <a:rPr lang="pl-PL" dirty="0" err="1" smtClean="0"/>
              <a:t>the</a:t>
            </a:r>
            <a:r>
              <a:rPr lang="pl-PL" dirty="0" smtClean="0"/>
              <a:t> </a:t>
            </a:r>
            <a:r>
              <a:rPr lang="pl-PL" dirty="0" err="1" smtClean="0"/>
              <a:t>presentation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to show </a:t>
            </a:r>
            <a:r>
              <a:rPr lang="pl-PL" dirty="0" err="1" smtClean="0"/>
              <a:t>analytical</a:t>
            </a:r>
            <a:r>
              <a:rPr lang="pl-PL" dirty="0" smtClean="0"/>
              <a:t> </a:t>
            </a:r>
            <a:r>
              <a:rPr lang="pl-PL" dirty="0" err="1" smtClean="0"/>
              <a:t>problems</a:t>
            </a:r>
            <a:r>
              <a:rPr lang="pl-PL" dirty="0" smtClean="0"/>
              <a:t> </a:t>
            </a:r>
            <a:r>
              <a:rPr lang="pl-PL" dirty="0" err="1" smtClean="0"/>
              <a:t>typical</a:t>
            </a:r>
            <a:r>
              <a:rPr lang="pl-PL" dirty="0" smtClean="0"/>
              <a:t> to </a:t>
            </a:r>
            <a:r>
              <a:rPr lang="pl-PL" dirty="0" err="1" smtClean="0"/>
              <a:t>forest</a:t>
            </a:r>
            <a:r>
              <a:rPr lang="pl-PL" dirty="0" smtClean="0"/>
              <a:t> </a:t>
            </a:r>
            <a:r>
              <a:rPr lang="pl-PL" dirty="0" err="1" smtClean="0"/>
              <a:t>ecology</a:t>
            </a:r>
            <a:r>
              <a:rPr lang="pl-PL" dirty="0" smtClean="0"/>
              <a:t> and </a:t>
            </a:r>
            <a:r>
              <a:rPr lang="pl-PL" dirty="0" err="1" smtClean="0"/>
              <a:t>its</a:t>
            </a:r>
            <a:r>
              <a:rPr lang="pl-PL" dirty="0" smtClean="0"/>
              <a:t> </a:t>
            </a:r>
            <a:r>
              <a:rPr lang="pl-PL" dirty="0" err="1" smtClean="0"/>
              <a:t>solutions</a:t>
            </a:r>
            <a:r>
              <a:rPr lang="pl-PL" dirty="0" smtClean="0"/>
              <a:t> </a:t>
            </a:r>
            <a:r>
              <a:rPr lang="pl-PL" dirty="0" err="1" smtClean="0"/>
              <a:t>in</a:t>
            </a:r>
            <a:r>
              <a:rPr lang="pl-PL" dirty="0" smtClean="0"/>
              <a:t> </a:t>
            </a:r>
            <a:r>
              <a:rPr lang="pl-PL" b="1" dirty="0" smtClean="0"/>
              <a:t>R</a:t>
            </a:r>
          </a:p>
          <a:p>
            <a:r>
              <a:rPr lang="pl-PL" dirty="0" smtClean="0"/>
              <a:t>to </a:t>
            </a:r>
            <a:r>
              <a:rPr lang="pl-PL" dirty="0" err="1" smtClean="0"/>
              <a:t>consider</a:t>
            </a:r>
            <a:r>
              <a:rPr lang="pl-PL" dirty="0" smtClean="0"/>
              <a:t> place for data science </a:t>
            </a:r>
            <a:r>
              <a:rPr lang="pl-PL" dirty="0" err="1" smtClean="0"/>
              <a:t>in</a:t>
            </a:r>
            <a:r>
              <a:rPr lang="pl-PL" dirty="0" smtClean="0"/>
              <a:t> </a:t>
            </a:r>
            <a:r>
              <a:rPr lang="pl-PL" dirty="0" err="1" smtClean="0"/>
              <a:t>forest</a:t>
            </a:r>
            <a:r>
              <a:rPr lang="pl-PL" dirty="0" smtClean="0"/>
              <a:t> </a:t>
            </a:r>
            <a:r>
              <a:rPr lang="pl-PL" dirty="0" err="1" smtClean="0"/>
              <a:t>ecology</a:t>
            </a:r>
            <a:endParaRPr lang="pl-P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Primary</a:t>
            </a:r>
            <a:r>
              <a:rPr lang="pl-PL" dirty="0" smtClean="0"/>
              <a:t> </a:t>
            </a:r>
            <a:r>
              <a:rPr lang="pl-PL" dirty="0" err="1" smtClean="0"/>
              <a:t>production</a:t>
            </a:r>
            <a:r>
              <a:rPr lang="pl-PL" dirty="0" smtClean="0"/>
              <a:t> </a:t>
            </a:r>
            <a:r>
              <a:rPr lang="pl-PL" dirty="0" err="1" smtClean="0"/>
              <a:t>patterns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 smtClean="0"/>
              <a:t>plants</a:t>
            </a:r>
            <a:r>
              <a:rPr lang="pl-PL" dirty="0" smtClean="0"/>
              <a:t> </a:t>
            </a:r>
            <a:r>
              <a:rPr lang="pl-PL" dirty="0" err="1" smtClean="0"/>
              <a:t>are</a:t>
            </a:r>
            <a:r>
              <a:rPr lang="pl-PL" dirty="0" smtClean="0"/>
              <a:t> </a:t>
            </a:r>
            <a:r>
              <a:rPr lang="pl-PL" dirty="0" err="1" smtClean="0"/>
              <a:t>producing</a:t>
            </a:r>
            <a:r>
              <a:rPr lang="pl-PL" dirty="0" smtClean="0"/>
              <a:t> </a:t>
            </a:r>
            <a:r>
              <a:rPr lang="pl-PL" dirty="0" err="1" smtClean="0"/>
              <a:t>biomass</a:t>
            </a:r>
            <a:endParaRPr lang="pl-PL" dirty="0" smtClean="0"/>
          </a:p>
          <a:p>
            <a:pPr lvl="1"/>
            <a:r>
              <a:rPr lang="pl-PL" dirty="0" err="1" smtClean="0"/>
              <a:t>how</a:t>
            </a:r>
            <a:r>
              <a:rPr lang="pl-PL" dirty="0" smtClean="0"/>
              <a:t> much?</a:t>
            </a:r>
          </a:p>
          <a:p>
            <a:pPr lvl="1"/>
            <a:r>
              <a:rPr lang="pl-PL" dirty="0" err="1" smtClean="0"/>
              <a:t>how</a:t>
            </a:r>
            <a:r>
              <a:rPr lang="pl-PL" dirty="0" smtClean="0"/>
              <a:t> long?</a:t>
            </a:r>
          </a:p>
          <a:p>
            <a:pPr lvl="1"/>
            <a:r>
              <a:rPr lang="pl-PL" dirty="0" err="1" smtClean="0"/>
              <a:t>when</a:t>
            </a:r>
            <a:r>
              <a:rPr lang="pl-PL" dirty="0" smtClean="0"/>
              <a:t>?</a:t>
            </a:r>
          </a:p>
          <a:p>
            <a:pPr lvl="1"/>
            <a:r>
              <a:rPr lang="pl-PL" dirty="0" err="1" smtClean="0"/>
              <a:t>why</a:t>
            </a:r>
            <a:r>
              <a:rPr lang="pl-PL" dirty="0" smtClean="0"/>
              <a:t>?</a:t>
            </a:r>
          </a:p>
          <a:p>
            <a:pPr lvl="1"/>
            <a:r>
              <a:rPr lang="pl-PL" dirty="0" smtClean="0"/>
              <a:t>...</a:t>
            </a:r>
            <a:endParaRPr lang="pl-PL" dirty="0"/>
          </a:p>
        </p:txBody>
      </p:sp>
      <p:pic>
        <p:nvPicPr>
          <p:cNvPr id="4" name="Obraz 3" descr="elaeagnus_angustifoli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83968" y="2564904"/>
            <a:ext cx="4091947" cy="30689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Why</a:t>
            </a:r>
            <a:r>
              <a:rPr lang="pl-PL" dirty="0" smtClean="0"/>
              <a:t> </a:t>
            </a:r>
            <a:r>
              <a:rPr lang="pl-PL" dirty="0" err="1" smtClean="0"/>
              <a:t>biomass</a:t>
            </a:r>
            <a:r>
              <a:rPr lang="pl-PL" dirty="0" smtClean="0"/>
              <a:t>?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 smtClean="0"/>
              <a:t>carbon</a:t>
            </a:r>
            <a:r>
              <a:rPr lang="pl-PL" dirty="0" smtClean="0"/>
              <a:t> </a:t>
            </a:r>
            <a:r>
              <a:rPr lang="pl-PL" dirty="0" err="1" smtClean="0"/>
              <a:t>retention</a:t>
            </a:r>
            <a:endParaRPr lang="pl-PL" dirty="0" smtClean="0"/>
          </a:p>
          <a:p>
            <a:r>
              <a:rPr lang="pl-PL" dirty="0" err="1" smtClean="0"/>
              <a:t>best</a:t>
            </a:r>
            <a:r>
              <a:rPr lang="pl-PL" dirty="0" smtClean="0"/>
              <a:t> </a:t>
            </a:r>
            <a:r>
              <a:rPr lang="pl-PL" dirty="0" err="1" smtClean="0"/>
              <a:t>measure</a:t>
            </a:r>
            <a:r>
              <a:rPr lang="pl-PL" dirty="0" smtClean="0"/>
              <a:t> of </a:t>
            </a:r>
            <a:r>
              <a:rPr lang="pl-PL" dirty="0" err="1" smtClean="0"/>
              <a:t>plant’s</a:t>
            </a:r>
            <a:r>
              <a:rPr lang="pl-PL" dirty="0" smtClean="0"/>
              <a:t> </a:t>
            </a:r>
            <a:r>
              <a:rPr lang="pl-PL" dirty="0" err="1" smtClean="0"/>
              <a:t>success</a:t>
            </a:r>
            <a:endParaRPr lang="pl-PL" dirty="0" smtClean="0"/>
          </a:p>
          <a:p>
            <a:r>
              <a:rPr lang="pl-PL" dirty="0" err="1" smtClean="0"/>
              <a:t>utilisation</a:t>
            </a:r>
            <a:r>
              <a:rPr lang="pl-PL" dirty="0" smtClean="0"/>
              <a:t> (</a:t>
            </a:r>
            <a:r>
              <a:rPr lang="pl-PL" dirty="0" err="1" smtClean="0"/>
              <a:t>e.g</a:t>
            </a:r>
            <a:r>
              <a:rPr lang="pl-PL" dirty="0" smtClean="0"/>
              <a:t>. </a:t>
            </a:r>
            <a:r>
              <a:rPr lang="pl-PL" dirty="0" err="1" smtClean="0"/>
              <a:t>wood</a:t>
            </a:r>
            <a:r>
              <a:rPr lang="pl-PL" dirty="0" smtClean="0"/>
              <a:t> </a:t>
            </a:r>
            <a:r>
              <a:rPr lang="pl-PL" dirty="0" err="1" smtClean="0"/>
              <a:t>or</a:t>
            </a:r>
            <a:r>
              <a:rPr lang="pl-PL" dirty="0" smtClean="0"/>
              <a:t> </a:t>
            </a:r>
            <a:r>
              <a:rPr lang="pl-PL" dirty="0" err="1" smtClean="0"/>
              <a:t>food</a:t>
            </a:r>
            <a:r>
              <a:rPr lang="pl-PL" dirty="0" smtClean="0"/>
              <a:t>)</a:t>
            </a:r>
            <a:endParaRPr lang="pl-PL" dirty="0"/>
          </a:p>
        </p:txBody>
      </p:sp>
      <p:pic>
        <p:nvPicPr>
          <p:cNvPr id="4" name="Obraz 3" descr="fb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4077072"/>
            <a:ext cx="3360000" cy="2520000"/>
          </a:xfrm>
          <a:prstGeom prst="rect">
            <a:avLst/>
          </a:prstGeom>
        </p:spPr>
      </p:pic>
      <p:pic>
        <p:nvPicPr>
          <p:cNvPr id="5" name="Obraz 4" descr="P125018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4008" y="4077072"/>
            <a:ext cx="3360000" cy="25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Data </a:t>
            </a:r>
            <a:r>
              <a:rPr lang="pl-PL" dirty="0" err="1" smtClean="0"/>
              <a:t>analyzes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l-PL" dirty="0" smtClean="0"/>
              <a:t>12 </a:t>
            </a:r>
            <a:r>
              <a:rPr lang="pl-PL" dirty="0" err="1" smtClean="0"/>
              <a:t>understory</a:t>
            </a:r>
            <a:r>
              <a:rPr lang="pl-PL" dirty="0" smtClean="0"/>
              <a:t> herb </a:t>
            </a:r>
            <a:r>
              <a:rPr lang="pl-PL" dirty="0" err="1" smtClean="0"/>
              <a:t>species</a:t>
            </a:r>
            <a:endParaRPr lang="pl-PL" dirty="0" smtClean="0"/>
          </a:p>
          <a:p>
            <a:r>
              <a:rPr lang="pl-PL" dirty="0" smtClean="0"/>
              <a:t>14 </a:t>
            </a:r>
            <a:r>
              <a:rPr lang="pl-PL" dirty="0" err="1" smtClean="0"/>
              <a:t>dates</a:t>
            </a:r>
            <a:r>
              <a:rPr lang="pl-PL" dirty="0" smtClean="0"/>
              <a:t> of </a:t>
            </a:r>
            <a:r>
              <a:rPr lang="pl-PL" dirty="0" err="1" smtClean="0"/>
              <a:t>harvest</a:t>
            </a:r>
            <a:endParaRPr lang="pl-PL" dirty="0" smtClean="0"/>
          </a:p>
          <a:p>
            <a:r>
              <a:rPr lang="pl-PL" dirty="0" err="1" smtClean="0"/>
              <a:t>three</a:t>
            </a:r>
            <a:r>
              <a:rPr lang="pl-PL" dirty="0" smtClean="0"/>
              <a:t> </a:t>
            </a:r>
            <a:r>
              <a:rPr lang="pl-PL" dirty="0" err="1" smtClean="0"/>
              <a:t>parameters</a:t>
            </a:r>
            <a:r>
              <a:rPr lang="pl-PL" dirty="0" smtClean="0"/>
              <a:t>:</a:t>
            </a:r>
          </a:p>
          <a:p>
            <a:pPr lvl="1"/>
            <a:r>
              <a:rPr lang="pl-PL" dirty="0" err="1" smtClean="0"/>
              <a:t>Specific</a:t>
            </a:r>
            <a:r>
              <a:rPr lang="pl-PL" dirty="0" smtClean="0"/>
              <a:t> </a:t>
            </a:r>
            <a:r>
              <a:rPr lang="pl-PL" dirty="0" err="1" smtClean="0"/>
              <a:t>Leaf</a:t>
            </a:r>
            <a:r>
              <a:rPr lang="pl-PL" dirty="0" smtClean="0"/>
              <a:t> </a:t>
            </a:r>
            <a:r>
              <a:rPr lang="pl-PL" dirty="0" err="1" smtClean="0"/>
              <a:t>Area</a:t>
            </a:r>
            <a:endParaRPr lang="pl-PL" dirty="0" smtClean="0"/>
          </a:p>
          <a:p>
            <a:pPr lvl="1"/>
            <a:r>
              <a:rPr lang="pl-PL" dirty="0" smtClean="0"/>
              <a:t>Total </a:t>
            </a:r>
            <a:r>
              <a:rPr lang="pl-PL" dirty="0" err="1" smtClean="0"/>
              <a:t>leaf</a:t>
            </a:r>
            <a:r>
              <a:rPr lang="pl-PL" dirty="0" smtClean="0"/>
              <a:t> </a:t>
            </a:r>
            <a:r>
              <a:rPr lang="pl-PL" dirty="0" err="1" smtClean="0"/>
              <a:t>area</a:t>
            </a:r>
            <a:endParaRPr lang="pl-PL" dirty="0" smtClean="0"/>
          </a:p>
          <a:p>
            <a:pPr lvl="1"/>
            <a:r>
              <a:rPr lang="pl-PL" dirty="0" err="1" smtClean="0"/>
              <a:t>Biomass</a:t>
            </a:r>
            <a:r>
              <a:rPr lang="pl-PL" dirty="0" smtClean="0"/>
              <a:t> of </a:t>
            </a:r>
            <a:r>
              <a:rPr lang="pl-PL" dirty="0" err="1" smtClean="0"/>
              <a:t>individual</a:t>
            </a:r>
            <a:endParaRPr lang="pl-PL" dirty="0" smtClean="0"/>
          </a:p>
          <a:p>
            <a:r>
              <a:rPr lang="pl-PL" dirty="0" err="1" smtClean="0">
                <a:solidFill>
                  <a:srgbClr val="FFFF00"/>
                </a:solidFill>
              </a:rPr>
              <a:t>uneven</a:t>
            </a:r>
            <a:r>
              <a:rPr lang="pl-PL" dirty="0" smtClean="0">
                <a:solidFill>
                  <a:srgbClr val="FFFF00"/>
                </a:solidFill>
              </a:rPr>
              <a:t> time of </a:t>
            </a:r>
            <a:r>
              <a:rPr lang="pl-PL" dirty="0" err="1" smtClean="0">
                <a:solidFill>
                  <a:srgbClr val="FFFF00"/>
                </a:solidFill>
              </a:rPr>
              <a:t>emergence</a:t>
            </a:r>
            <a:r>
              <a:rPr lang="pl-PL" dirty="0" smtClean="0">
                <a:solidFill>
                  <a:srgbClr val="FFFF00"/>
                </a:solidFill>
              </a:rPr>
              <a:t>: </a:t>
            </a:r>
          </a:p>
          <a:p>
            <a:pPr lvl="1"/>
            <a:r>
              <a:rPr lang="pl-PL" dirty="0" smtClean="0">
                <a:solidFill>
                  <a:srgbClr val="FFFF00"/>
                </a:solidFill>
              </a:rPr>
              <a:t>spring </a:t>
            </a:r>
            <a:r>
              <a:rPr lang="pl-PL" dirty="0" err="1" smtClean="0">
                <a:solidFill>
                  <a:srgbClr val="FFFF00"/>
                </a:solidFill>
              </a:rPr>
              <a:t>ephemerals</a:t>
            </a:r>
            <a:endParaRPr lang="pl-PL" dirty="0" smtClean="0">
              <a:solidFill>
                <a:srgbClr val="FFFF00"/>
              </a:solidFill>
            </a:endParaRPr>
          </a:p>
          <a:p>
            <a:pPr lvl="1"/>
            <a:r>
              <a:rPr lang="pl-PL" dirty="0" err="1" smtClean="0">
                <a:solidFill>
                  <a:srgbClr val="FFFF00"/>
                </a:solidFill>
              </a:rPr>
              <a:t>species</a:t>
            </a:r>
            <a:r>
              <a:rPr lang="pl-PL" dirty="0" smtClean="0">
                <a:solidFill>
                  <a:srgbClr val="FFFF00"/>
                </a:solidFill>
              </a:rPr>
              <a:t> </a:t>
            </a:r>
            <a:r>
              <a:rPr lang="pl-PL" dirty="0" err="1" smtClean="0">
                <a:solidFill>
                  <a:srgbClr val="FFFF00"/>
                </a:solidFill>
              </a:rPr>
              <a:t>present</a:t>
            </a:r>
            <a:r>
              <a:rPr lang="pl-PL" dirty="0" smtClean="0">
                <a:solidFill>
                  <a:srgbClr val="FFFF00"/>
                </a:solidFill>
              </a:rPr>
              <a:t> </a:t>
            </a:r>
            <a:r>
              <a:rPr lang="pl-PL" dirty="0" err="1" smtClean="0">
                <a:solidFill>
                  <a:srgbClr val="FFFF00"/>
                </a:solidFill>
              </a:rPr>
              <a:t>during</a:t>
            </a:r>
            <a:r>
              <a:rPr lang="pl-PL" dirty="0" smtClean="0">
                <a:solidFill>
                  <a:srgbClr val="FFFF00"/>
                </a:solidFill>
              </a:rPr>
              <a:t> </a:t>
            </a:r>
            <a:r>
              <a:rPr lang="pl-PL" dirty="0" err="1" smtClean="0">
                <a:solidFill>
                  <a:srgbClr val="FFFF00"/>
                </a:solidFill>
              </a:rPr>
              <a:t>the</a:t>
            </a:r>
            <a:r>
              <a:rPr lang="pl-PL" dirty="0" smtClean="0">
                <a:solidFill>
                  <a:srgbClr val="FFFF00"/>
                </a:solidFill>
              </a:rPr>
              <a:t> </a:t>
            </a:r>
            <a:r>
              <a:rPr lang="pl-PL" dirty="0" err="1" smtClean="0">
                <a:solidFill>
                  <a:srgbClr val="FFFF00"/>
                </a:solidFill>
              </a:rPr>
              <a:t>whole</a:t>
            </a:r>
            <a:r>
              <a:rPr lang="pl-PL" dirty="0" smtClean="0">
                <a:solidFill>
                  <a:srgbClr val="FFFF00"/>
                </a:solidFill>
              </a:rPr>
              <a:t> </a:t>
            </a:r>
            <a:r>
              <a:rPr lang="pl-PL" dirty="0" err="1" smtClean="0">
                <a:solidFill>
                  <a:srgbClr val="FFFF00"/>
                </a:solidFill>
              </a:rPr>
              <a:t>growing</a:t>
            </a:r>
            <a:r>
              <a:rPr lang="pl-PL" dirty="0" smtClean="0">
                <a:solidFill>
                  <a:srgbClr val="FFFF00"/>
                </a:solidFill>
              </a:rPr>
              <a:t> </a:t>
            </a:r>
            <a:r>
              <a:rPr lang="pl-PL" dirty="0" err="1" smtClean="0">
                <a:solidFill>
                  <a:srgbClr val="FFFF00"/>
                </a:solidFill>
              </a:rPr>
              <a:t>season</a:t>
            </a:r>
            <a:endParaRPr lang="pl-PL" dirty="0" smtClean="0">
              <a:solidFill>
                <a:srgbClr val="FFFF00"/>
              </a:solidFill>
            </a:endParaRPr>
          </a:p>
          <a:p>
            <a:r>
              <a:rPr lang="pl-PL" dirty="0" err="1" smtClean="0">
                <a:solidFill>
                  <a:srgbClr val="FFFF00"/>
                </a:solidFill>
              </a:rPr>
              <a:t>unknown</a:t>
            </a:r>
            <a:r>
              <a:rPr lang="pl-PL" dirty="0" smtClean="0">
                <a:solidFill>
                  <a:srgbClr val="FFFF00"/>
                </a:solidFill>
              </a:rPr>
              <a:t> </a:t>
            </a:r>
            <a:r>
              <a:rPr lang="pl-PL" dirty="0" err="1" smtClean="0">
                <a:solidFill>
                  <a:srgbClr val="FFFF00"/>
                </a:solidFill>
              </a:rPr>
              <a:t>variablity</a:t>
            </a:r>
            <a:endParaRPr lang="pl-PL" dirty="0">
              <a:solidFill>
                <a:srgbClr val="FFFF00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6228184" y="1556792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 smtClean="0">
                <a:solidFill>
                  <a:schemeClr val="accent5">
                    <a:lumMod val="90000"/>
                  </a:schemeClr>
                </a:solidFill>
              </a:rPr>
              <a:t>in</a:t>
            </a:r>
            <a:r>
              <a:rPr lang="pl-PL" sz="2800" dirty="0" smtClean="0">
                <a:solidFill>
                  <a:schemeClr val="accent5">
                    <a:lumMod val="90000"/>
                  </a:schemeClr>
                </a:solidFill>
              </a:rPr>
              <a:t> </a:t>
            </a:r>
            <a:r>
              <a:rPr lang="pl-PL" sz="2800" dirty="0" err="1" smtClean="0">
                <a:solidFill>
                  <a:schemeClr val="accent5">
                    <a:lumMod val="90000"/>
                  </a:schemeClr>
                </a:solidFill>
              </a:rPr>
              <a:t>total</a:t>
            </a:r>
            <a:r>
              <a:rPr lang="pl-PL" sz="2800" dirty="0" smtClean="0">
                <a:solidFill>
                  <a:schemeClr val="accent5">
                    <a:lumMod val="90000"/>
                  </a:schemeClr>
                </a:solidFill>
              </a:rPr>
              <a:t>: 2429 </a:t>
            </a:r>
            <a:r>
              <a:rPr lang="pl-PL" sz="2800" dirty="0" err="1" smtClean="0">
                <a:solidFill>
                  <a:schemeClr val="accent5">
                    <a:lumMod val="90000"/>
                  </a:schemeClr>
                </a:solidFill>
              </a:rPr>
              <a:t>plants</a:t>
            </a:r>
            <a:endParaRPr lang="pl-PL" sz="2800" dirty="0">
              <a:solidFill>
                <a:schemeClr val="accent5">
                  <a:lumMod val="9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Possible</a:t>
            </a:r>
            <a:r>
              <a:rPr lang="pl-PL" dirty="0" smtClean="0"/>
              <a:t> </a:t>
            </a:r>
            <a:r>
              <a:rPr lang="pl-PL" dirty="0" err="1" smtClean="0"/>
              <a:t>approaches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 smtClean="0"/>
              <a:t>linear</a:t>
            </a:r>
            <a:r>
              <a:rPr lang="pl-PL" dirty="0" smtClean="0"/>
              <a:t> model</a:t>
            </a:r>
          </a:p>
          <a:p>
            <a:r>
              <a:rPr lang="pl-PL" dirty="0" smtClean="0"/>
              <a:t>data mining, </a:t>
            </a:r>
            <a:r>
              <a:rPr lang="pl-PL" dirty="0" err="1" smtClean="0"/>
              <a:t>e.g</a:t>
            </a:r>
            <a:r>
              <a:rPr lang="pl-PL" dirty="0" smtClean="0"/>
              <a:t>. SVM</a:t>
            </a:r>
          </a:p>
          <a:p>
            <a:r>
              <a:rPr lang="pl-PL" dirty="0" err="1" smtClean="0"/>
              <a:t>two-way</a:t>
            </a:r>
            <a:r>
              <a:rPr lang="pl-PL" dirty="0" smtClean="0"/>
              <a:t> ANOVA: </a:t>
            </a:r>
            <a:br>
              <a:rPr lang="pl-PL" dirty="0" smtClean="0"/>
            </a:br>
            <a:r>
              <a:rPr lang="pl-PL" dirty="0" err="1" smtClean="0"/>
              <a:t>e.g</a:t>
            </a:r>
            <a:r>
              <a:rPr lang="pl-PL" dirty="0" smtClean="0"/>
              <a:t>. SLA ~ </a:t>
            </a:r>
            <a:r>
              <a:rPr lang="pl-PL" dirty="0" err="1" smtClean="0"/>
              <a:t>harvest</a:t>
            </a:r>
            <a:r>
              <a:rPr lang="pl-PL" dirty="0" smtClean="0"/>
              <a:t> time * </a:t>
            </a:r>
            <a:r>
              <a:rPr lang="pl-PL" dirty="0" err="1" smtClean="0"/>
              <a:t>species</a:t>
            </a:r>
            <a:endParaRPr lang="pl-PL" dirty="0" smtClean="0"/>
          </a:p>
          <a:p>
            <a:r>
              <a:rPr lang="pl-PL" u="sng" dirty="0" err="1" smtClean="0"/>
              <a:t>exploratory</a:t>
            </a:r>
            <a:r>
              <a:rPr lang="pl-PL" u="sng" dirty="0" smtClean="0"/>
              <a:t> data </a:t>
            </a:r>
            <a:r>
              <a:rPr lang="pl-PL" u="sng" dirty="0" err="1" smtClean="0"/>
              <a:t>analyzes</a:t>
            </a:r>
            <a:r>
              <a:rPr lang="pl-PL" u="sng" dirty="0" smtClean="0"/>
              <a:t> + </a:t>
            </a:r>
            <a:r>
              <a:rPr lang="pl-PL" u="sng" dirty="0" err="1" smtClean="0"/>
              <a:t>one-way</a:t>
            </a:r>
            <a:r>
              <a:rPr lang="pl-PL" u="sng" dirty="0" smtClean="0"/>
              <a:t> ANOVA – </a:t>
            </a:r>
            <a:r>
              <a:rPr lang="pl-PL" u="sng" dirty="0" err="1" smtClean="0"/>
              <a:t>species</a:t>
            </a:r>
            <a:r>
              <a:rPr lang="pl-PL" u="sng" dirty="0" smtClean="0"/>
              <a:t> </a:t>
            </a:r>
            <a:r>
              <a:rPr lang="pl-PL" u="sng" dirty="0" err="1" smtClean="0"/>
              <a:t>case</a:t>
            </a:r>
            <a:r>
              <a:rPr lang="pl-PL" u="sng" dirty="0" smtClean="0"/>
              <a:t> </a:t>
            </a:r>
            <a:r>
              <a:rPr lang="pl-PL" u="sng" dirty="0" err="1" smtClean="0"/>
              <a:t>studies</a:t>
            </a:r>
            <a:r>
              <a:rPr lang="pl-PL" u="sng" dirty="0" smtClean="0"/>
              <a:t> and </a:t>
            </a:r>
            <a:r>
              <a:rPr lang="pl-PL" u="sng" dirty="0" err="1" smtClean="0"/>
              <a:t>looking</a:t>
            </a:r>
            <a:r>
              <a:rPr lang="pl-PL" u="sng" dirty="0" smtClean="0"/>
              <a:t> for </a:t>
            </a:r>
            <a:r>
              <a:rPr lang="pl-PL" u="sng" dirty="0" err="1" smtClean="0"/>
              <a:t>patterns</a:t>
            </a:r>
            <a:endParaRPr lang="pl-PL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548680"/>
            <a:ext cx="8682334" cy="5877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ytuł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pole tekstowe 3"/>
          <p:cNvSpPr txBox="1"/>
          <p:nvPr/>
        </p:nvSpPr>
        <p:spPr>
          <a:xfrm>
            <a:off x="395536" y="6488668"/>
            <a:ext cx="6811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Jagodziński et al. 2016; </a:t>
            </a:r>
            <a:r>
              <a:rPr lang="pl-PL" dirty="0" err="1" smtClean="0"/>
              <a:t>Forest</a:t>
            </a:r>
            <a:r>
              <a:rPr lang="pl-PL" dirty="0" smtClean="0"/>
              <a:t> </a:t>
            </a:r>
            <a:r>
              <a:rPr lang="pl-PL" dirty="0" err="1" smtClean="0"/>
              <a:t>Ecology</a:t>
            </a:r>
            <a:r>
              <a:rPr lang="pl-PL" dirty="0" smtClean="0"/>
              <a:t> and Management 374 </a:t>
            </a:r>
            <a:endParaRPr lang="pl-P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Seksi2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F2F2F2"/>
      </a:accent1>
      <a:accent2>
        <a:srgbClr val="FDC0FF"/>
      </a:accent2>
      <a:accent3>
        <a:srgbClr val="FEB2FF"/>
      </a:accent3>
      <a:accent4>
        <a:srgbClr val="FEEAFF"/>
      </a:accent4>
      <a:accent5>
        <a:srgbClr val="FEB2FF"/>
      </a:accent5>
      <a:accent6>
        <a:srgbClr val="FED5FF"/>
      </a:accent6>
      <a:hlink>
        <a:srgbClr val="0000FF"/>
      </a:hlink>
      <a:folHlink>
        <a:srgbClr val="F2F2F2"/>
      </a:folHlink>
    </a:clrScheme>
    <a:fontScheme name="Seksi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</TotalTime>
  <Words>768</Words>
  <Application>Microsoft Office PowerPoint</Application>
  <PresentationFormat>Pokaz na ekranie (4:3)</PresentationFormat>
  <Paragraphs>147</Paragraphs>
  <Slides>34</Slides>
  <Notes>0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34</vt:i4>
      </vt:variant>
    </vt:vector>
  </HeadingPairs>
  <TitlesOfParts>
    <vt:vector size="35" baseType="lpstr">
      <vt:lpstr>Motyw pakietu Office</vt:lpstr>
      <vt:lpstr>Is forest a pharmacy?</vt:lpstr>
      <vt:lpstr>forest ecology</vt:lpstr>
      <vt:lpstr>foRest ecology</vt:lpstr>
      <vt:lpstr>Aims of the presentation</vt:lpstr>
      <vt:lpstr>Primary production patterns</vt:lpstr>
      <vt:lpstr>Why biomass?</vt:lpstr>
      <vt:lpstr>Data analyzes</vt:lpstr>
      <vt:lpstr>Possible approaches</vt:lpstr>
      <vt:lpstr>Slajd 9</vt:lpstr>
      <vt:lpstr>Multiple comparisons?</vt:lpstr>
      <vt:lpstr>Caution needed</vt:lpstr>
      <vt:lpstr>Natural regeneration – zero problem?</vt:lpstr>
      <vt:lpstr>Case study – Rogów Arboretum</vt:lpstr>
      <vt:lpstr>Problem</vt:lpstr>
      <vt:lpstr>It sounds easy, but...</vt:lpstr>
      <vt:lpstr>Caution needed – outliers</vt:lpstr>
      <vt:lpstr>Slajd 17</vt:lpstr>
      <vt:lpstr>Effect size and interaction</vt:lpstr>
      <vt:lpstr>Effect size and interaction</vt:lpstr>
      <vt:lpstr>Impact of urbanization on flora</vt:lpstr>
      <vt:lpstr>Why AWIS are doubt?</vt:lpstr>
      <vt:lpstr>Questions</vt:lpstr>
      <vt:lpstr>Data</vt:lpstr>
      <vt:lpstr>Analyzes</vt:lpstr>
      <vt:lpstr>Visualisation</vt:lpstr>
      <vt:lpstr>How to check whether differences between old and new forests are important? </vt:lpstr>
      <vt:lpstr>Result: the same or not?</vt:lpstr>
      <vt:lpstr>AWIS number vs. land-use forms</vt:lpstr>
      <vt:lpstr>Land-use forms</vt:lpstr>
      <vt:lpstr>Are railways really nice for AWIS?</vt:lpstr>
      <vt:lpstr>Conclusions</vt:lpstr>
      <vt:lpstr>Conclusions</vt:lpstr>
      <vt:lpstr>Conclusions</vt:lpstr>
      <vt:lpstr>Is forest a pharmacy?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forest a pharmacy?</dc:title>
  <dc:creator>Marcin K. Dyderski</dc:creator>
  <cp:lastModifiedBy>Marcin K. Dyderski</cp:lastModifiedBy>
  <cp:revision>162</cp:revision>
  <dcterms:created xsi:type="dcterms:W3CDTF">2016-06-13T06:33:38Z</dcterms:created>
  <dcterms:modified xsi:type="dcterms:W3CDTF">2016-10-13T09:19:32Z</dcterms:modified>
</cp:coreProperties>
</file>